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29"/>
  </p:notesMasterIdLst>
  <p:handoutMasterIdLst>
    <p:handoutMasterId r:id="rId30"/>
  </p:handoutMasterIdLst>
  <p:sldIdLst>
    <p:sldId id="412" r:id="rId2"/>
    <p:sldId id="436" r:id="rId3"/>
    <p:sldId id="414" r:id="rId4"/>
    <p:sldId id="415" r:id="rId5"/>
    <p:sldId id="416" r:id="rId6"/>
    <p:sldId id="417" r:id="rId7"/>
    <p:sldId id="418" r:id="rId8"/>
    <p:sldId id="419" r:id="rId9"/>
    <p:sldId id="420" r:id="rId10"/>
    <p:sldId id="421" r:id="rId11"/>
    <p:sldId id="332" r:id="rId12"/>
    <p:sldId id="400" r:id="rId13"/>
    <p:sldId id="429" r:id="rId14"/>
    <p:sldId id="404" r:id="rId15"/>
    <p:sldId id="422" r:id="rId16"/>
    <p:sldId id="403" r:id="rId17"/>
    <p:sldId id="402" r:id="rId18"/>
    <p:sldId id="409" r:id="rId19"/>
    <p:sldId id="428" r:id="rId20"/>
    <p:sldId id="430" r:id="rId21"/>
    <p:sldId id="435" r:id="rId22"/>
    <p:sldId id="423" r:id="rId23"/>
    <p:sldId id="424" r:id="rId24"/>
    <p:sldId id="425" r:id="rId25"/>
    <p:sldId id="426" r:id="rId26"/>
    <p:sldId id="437" r:id="rId27"/>
    <p:sldId id="427" r:id="rId28"/>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4oLOs87Tz6gOdyKH6iIpPw==" hashData="RuJcMkRP5IyXlGOEBt2Vs/VbQUuoO7/CAlejXiKriOD98/5PlzDT/pCc07n6n97IJrdna8R0Q/BFv4R0GuOtLw=="/>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CC"/>
    <a:srgbClr val="FF00FF"/>
    <a:srgbClr val="009900"/>
    <a:srgbClr val="0000FF"/>
    <a:srgbClr val="006F96"/>
    <a:srgbClr val="FFFF00"/>
    <a:srgbClr val="66FF33"/>
    <a:srgbClr val="FF33CC"/>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250" autoAdjust="0"/>
    <p:restoredTop sz="86460" autoAdjust="0"/>
  </p:normalViewPr>
  <p:slideViewPr>
    <p:cSldViewPr>
      <p:cViewPr varScale="1">
        <p:scale>
          <a:sx n="82" d="100"/>
          <a:sy n="82" d="100"/>
        </p:scale>
        <p:origin x="336" y="108"/>
      </p:cViewPr>
      <p:guideLst>
        <p:guide orient="horz" pos="2160"/>
        <p:guide pos="2880"/>
      </p:guideLst>
    </p:cSldViewPr>
  </p:slideViewPr>
  <p:outlineViewPr>
    <p:cViewPr>
      <p:scale>
        <a:sx n="33" d="100"/>
        <a:sy n="33" d="100"/>
      </p:scale>
      <p:origin x="19" y="5386"/>
    </p:cViewPr>
  </p:outlineViewPr>
  <p:notesTextViewPr>
    <p:cViewPr>
      <p:scale>
        <a:sx n="100" d="100"/>
        <a:sy n="100" d="100"/>
      </p:scale>
      <p:origin x="0" y="0"/>
    </p:cViewPr>
  </p:notesTextViewPr>
  <p:sorterViewPr>
    <p:cViewPr>
      <p:scale>
        <a:sx n="158" d="100"/>
        <a:sy n="158" d="100"/>
      </p:scale>
      <p:origin x="0" y="-1443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398372703412075"/>
          <c:y val="4.7828248031496066E-2"/>
          <c:w val="0.7520325459317585"/>
          <c:h val="0.87183809055118111"/>
        </c:manualLayout>
      </c:layout>
      <c:lineChart>
        <c:grouping val="standard"/>
        <c:varyColors val="0"/>
        <c:ser>
          <c:idx val="0"/>
          <c:order val="0"/>
          <c:tx>
            <c:strRef>
              <c:f>Sheet1!$B$1</c:f>
              <c:strCache>
                <c:ptCount val="1"/>
                <c:pt idx="0">
                  <c:v>Series 1</c:v>
                </c:pt>
              </c:strCache>
            </c:strRef>
          </c:tx>
          <c:spPr>
            <a:ln w="28575" cap="rnd">
              <a:solidFill>
                <a:schemeClr val="accent6">
                  <a:lumMod val="50000"/>
                </a:schemeClr>
              </a:solidFill>
              <a:round/>
            </a:ln>
            <a:effectLst/>
          </c:spPr>
          <c:marker>
            <c:symbol val="none"/>
          </c:marker>
          <c:cat>
            <c:strRef>
              <c:f>Sheet1!$A$2:$A$3</c:f>
              <c:strCache>
                <c:ptCount val="2"/>
                <c:pt idx="0">
                  <c:v>Category 1</c:v>
                </c:pt>
                <c:pt idx="1">
                  <c:v>Category 2</c:v>
                </c:pt>
              </c:strCache>
            </c:strRef>
          </c:cat>
          <c:val>
            <c:numRef>
              <c:f>Sheet1!$B$2:$B$3</c:f>
              <c:numCache>
                <c:formatCode>General</c:formatCode>
                <c:ptCount val="2"/>
                <c:pt idx="0">
                  <c:v>4</c:v>
                </c:pt>
                <c:pt idx="1">
                  <c:v>4</c:v>
                </c:pt>
              </c:numCache>
            </c:numRef>
          </c:val>
          <c:smooth val="0"/>
        </c:ser>
        <c:ser>
          <c:idx val="1"/>
          <c:order val="1"/>
          <c:tx>
            <c:strRef>
              <c:f>Sheet1!$C$1</c:f>
              <c:strCache>
                <c:ptCount val="1"/>
                <c:pt idx="0">
                  <c:v>Series 2</c:v>
                </c:pt>
              </c:strCache>
            </c:strRef>
          </c:tx>
          <c:spPr>
            <a:ln w="28575" cap="rnd">
              <a:solidFill>
                <a:srgbClr val="FF00FF"/>
              </a:solidFill>
              <a:round/>
            </a:ln>
            <a:effectLst/>
          </c:spPr>
          <c:marker>
            <c:symbol val="none"/>
          </c:marker>
          <c:cat>
            <c:strRef>
              <c:f>Sheet1!$A$2:$A$3</c:f>
              <c:strCache>
                <c:ptCount val="2"/>
                <c:pt idx="0">
                  <c:v>Category 1</c:v>
                </c:pt>
                <c:pt idx="1">
                  <c:v>Category 2</c:v>
                </c:pt>
              </c:strCache>
            </c:strRef>
          </c:cat>
          <c:val>
            <c:numRef>
              <c:f>Sheet1!$C$2:$C$3</c:f>
              <c:numCache>
                <c:formatCode>General</c:formatCode>
                <c:ptCount val="2"/>
                <c:pt idx="0">
                  <c:v>5</c:v>
                </c:pt>
                <c:pt idx="1">
                  <c:v>5</c:v>
                </c:pt>
              </c:numCache>
            </c:numRef>
          </c:val>
          <c:smooth val="0"/>
        </c:ser>
        <c:ser>
          <c:idx val="2"/>
          <c:order val="2"/>
          <c:tx>
            <c:strRef>
              <c:f>Sheet1!$D$1</c:f>
              <c:strCache>
                <c:ptCount val="1"/>
                <c:pt idx="0">
                  <c:v>Series 3</c:v>
                </c:pt>
              </c:strCache>
            </c:strRef>
          </c:tx>
          <c:spPr>
            <a:ln w="28575" cap="rnd">
              <a:solidFill>
                <a:srgbClr val="0000FF"/>
              </a:solidFill>
              <a:round/>
            </a:ln>
            <a:effectLst/>
          </c:spPr>
          <c:marker>
            <c:symbol val="none"/>
          </c:marker>
          <c:cat>
            <c:strRef>
              <c:f>Sheet1!$A$2:$A$3</c:f>
              <c:strCache>
                <c:ptCount val="2"/>
                <c:pt idx="0">
                  <c:v>Category 1</c:v>
                </c:pt>
                <c:pt idx="1">
                  <c:v>Category 2</c:v>
                </c:pt>
              </c:strCache>
            </c:strRef>
          </c:cat>
          <c:val>
            <c:numRef>
              <c:f>Sheet1!$D$2:$D$3</c:f>
              <c:numCache>
                <c:formatCode>General</c:formatCode>
                <c:ptCount val="2"/>
                <c:pt idx="0">
                  <c:v>3</c:v>
                </c:pt>
                <c:pt idx="1">
                  <c:v>3</c:v>
                </c:pt>
              </c:numCache>
            </c:numRef>
          </c:val>
          <c:smooth val="0"/>
        </c:ser>
        <c:dLbls>
          <c:showLegendKey val="0"/>
          <c:showVal val="0"/>
          <c:showCatName val="0"/>
          <c:showSerName val="0"/>
          <c:showPercent val="0"/>
          <c:showBubbleSize val="0"/>
        </c:dLbls>
        <c:smooth val="0"/>
        <c:axId val="230890368"/>
        <c:axId val="230891152"/>
      </c:lineChart>
      <c:catAx>
        <c:axId val="2308903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230891152"/>
        <c:crosses val="autoZero"/>
        <c:auto val="1"/>
        <c:lblAlgn val="ctr"/>
        <c:lblOffset val="100"/>
        <c:noMultiLvlLbl val="0"/>
      </c:catAx>
      <c:valAx>
        <c:axId val="230891152"/>
        <c:scaling>
          <c:orientation val="minMax"/>
        </c:scaling>
        <c:delete val="0"/>
        <c:axPos val="l"/>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3089036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6">
                  <a:lumMod val="50000"/>
                </a:schemeClr>
              </a:solidFill>
              <a:round/>
            </a:ln>
            <a:effectLst/>
          </c:spPr>
          <c:marker>
            <c:symbol val="none"/>
          </c:marker>
          <c:cat>
            <c:strRef>
              <c:f>Sheet1!$A$2:$A$3</c:f>
              <c:strCache>
                <c:ptCount val="2"/>
                <c:pt idx="0">
                  <c:v>Category 1</c:v>
                </c:pt>
                <c:pt idx="1">
                  <c:v>Category 2</c:v>
                </c:pt>
              </c:strCache>
            </c:strRef>
          </c:cat>
          <c:val>
            <c:numRef>
              <c:f>Sheet1!$B$2:$B$3</c:f>
              <c:numCache>
                <c:formatCode>General</c:formatCode>
                <c:ptCount val="2"/>
                <c:pt idx="0">
                  <c:v>4</c:v>
                </c:pt>
                <c:pt idx="1">
                  <c:v>4</c:v>
                </c:pt>
              </c:numCache>
            </c:numRef>
          </c:val>
          <c:smooth val="0"/>
        </c:ser>
        <c:ser>
          <c:idx val="1"/>
          <c:order val="1"/>
          <c:tx>
            <c:strRef>
              <c:f>Sheet1!$C$1</c:f>
              <c:strCache>
                <c:ptCount val="1"/>
                <c:pt idx="0">
                  <c:v>Series 2</c:v>
                </c:pt>
              </c:strCache>
            </c:strRef>
          </c:tx>
          <c:spPr>
            <a:ln w="28575" cap="rnd">
              <a:solidFill>
                <a:srgbClr val="0000FF"/>
              </a:solidFill>
              <a:round/>
            </a:ln>
            <a:effectLst/>
          </c:spPr>
          <c:marker>
            <c:symbol val="none"/>
          </c:marker>
          <c:cat>
            <c:strRef>
              <c:f>Sheet1!$A$2:$A$3</c:f>
              <c:strCache>
                <c:ptCount val="2"/>
                <c:pt idx="0">
                  <c:v>Category 1</c:v>
                </c:pt>
                <c:pt idx="1">
                  <c:v>Category 2</c:v>
                </c:pt>
              </c:strCache>
            </c:strRef>
          </c:cat>
          <c:val>
            <c:numRef>
              <c:f>Sheet1!$C$2:$C$3</c:f>
              <c:numCache>
                <c:formatCode>General</c:formatCode>
                <c:ptCount val="2"/>
                <c:pt idx="0">
                  <c:v>5</c:v>
                </c:pt>
                <c:pt idx="1">
                  <c:v>5</c:v>
                </c:pt>
              </c:numCache>
            </c:numRef>
          </c:val>
          <c:smooth val="0"/>
        </c:ser>
        <c:ser>
          <c:idx val="2"/>
          <c:order val="2"/>
          <c:tx>
            <c:strRef>
              <c:f>Sheet1!$D$1</c:f>
              <c:strCache>
                <c:ptCount val="1"/>
                <c:pt idx="0">
                  <c:v>Series 3</c:v>
                </c:pt>
              </c:strCache>
            </c:strRef>
          </c:tx>
          <c:spPr>
            <a:ln w="28575" cap="rnd">
              <a:solidFill>
                <a:srgbClr val="FF00FF"/>
              </a:solidFill>
              <a:round/>
            </a:ln>
            <a:effectLst/>
          </c:spPr>
          <c:marker>
            <c:symbol val="none"/>
          </c:marker>
          <c:cat>
            <c:strRef>
              <c:f>Sheet1!$A$2:$A$3</c:f>
              <c:strCache>
                <c:ptCount val="2"/>
                <c:pt idx="0">
                  <c:v>Category 1</c:v>
                </c:pt>
                <c:pt idx="1">
                  <c:v>Category 2</c:v>
                </c:pt>
              </c:strCache>
            </c:strRef>
          </c:cat>
          <c:val>
            <c:numRef>
              <c:f>Sheet1!$D$2:$D$3</c:f>
              <c:numCache>
                <c:formatCode>General</c:formatCode>
                <c:ptCount val="2"/>
                <c:pt idx="0">
                  <c:v>3</c:v>
                </c:pt>
                <c:pt idx="1">
                  <c:v>3</c:v>
                </c:pt>
              </c:numCache>
            </c:numRef>
          </c:val>
          <c:smooth val="0"/>
        </c:ser>
        <c:dLbls>
          <c:showLegendKey val="0"/>
          <c:showVal val="0"/>
          <c:showCatName val="0"/>
          <c:showSerName val="0"/>
          <c:showPercent val="0"/>
          <c:showBubbleSize val="0"/>
        </c:dLbls>
        <c:smooth val="0"/>
        <c:axId val="230891936"/>
        <c:axId val="4527880"/>
      </c:lineChart>
      <c:catAx>
        <c:axId val="230891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4527880"/>
        <c:crosses val="autoZero"/>
        <c:auto val="1"/>
        <c:lblAlgn val="ctr"/>
        <c:lblOffset val="100"/>
        <c:noMultiLvlLbl val="0"/>
      </c:catAx>
      <c:valAx>
        <c:axId val="4527880"/>
        <c:scaling>
          <c:orientation val="minMax"/>
        </c:scaling>
        <c:delete val="0"/>
        <c:axPos val="l"/>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3089193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en-US" sz="1862" b="0" i="0" u="none" strike="noStrike" baseline="0" dirty="0" smtClean="0">
                <a:solidFill>
                  <a:schemeClr val="tx1"/>
                </a:solidFill>
                <a:effectLst/>
              </a:rPr>
              <a:t>Ideally: A, B, C ≈ 0</a:t>
            </a:r>
            <a:endParaRPr lang="en-US" dirty="0">
              <a:solidFill>
                <a:schemeClr val="tx1"/>
              </a:solidFill>
            </a:endParaRPr>
          </a:p>
        </c:rich>
      </c:tx>
      <c:layout>
        <c:manualLayout>
          <c:xMode val="edge"/>
          <c:yMode val="edge"/>
          <c:x val="0.27967908246257339"/>
          <c:y val="3.12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7364763401431815"/>
          <c:y val="6.2609498031496069E-2"/>
          <c:w val="0.65270473197136369"/>
          <c:h val="0.84768184055118101"/>
        </c:manualLayout>
      </c:layout>
      <c:lineChart>
        <c:grouping val="standard"/>
        <c:varyColors val="0"/>
        <c:ser>
          <c:idx val="0"/>
          <c:order val="0"/>
          <c:tx>
            <c:strRef>
              <c:f>Sheet1!$B$1</c:f>
              <c:strCache>
                <c:ptCount val="1"/>
                <c:pt idx="0">
                  <c:v>Series 1</c:v>
                </c:pt>
              </c:strCache>
            </c:strRef>
          </c:tx>
          <c:spPr>
            <a:ln w="28575" cap="rnd">
              <a:solidFill>
                <a:schemeClr val="accent6">
                  <a:lumMod val="50000"/>
                </a:schemeClr>
              </a:solidFill>
              <a:round/>
            </a:ln>
            <a:effectLst/>
          </c:spPr>
          <c:marker>
            <c:symbol val="none"/>
          </c:marker>
          <c:cat>
            <c:strRef>
              <c:f>Sheet1!$A$2:$A$3</c:f>
              <c:strCache>
                <c:ptCount val="2"/>
                <c:pt idx="0">
                  <c:v>Category 1</c:v>
                </c:pt>
                <c:pt idx="1">
                  <c:v>Category 2</c:v>
                </c:pt>
              </c:strCache>
            </c:strRef>
          </c:cat>
          <c:val>
            <c:numRef>
              <c:f>Sheet1!$B$2:$B$3</c:f>
              <c:numCache>
                <c:formatCode>General</c:formatCode>
                <c:ptCount val="2"/>
                <c:pt idx="0">
                  <c:v>4</c:v>
                </c:pt>
                <c:pt idx="1">
                  <c:v>4</c:v>
                </c:pt>
              </c:numCache>
            </c:numRef>
          </c:val>
          <c:smooth val="0"/>
        </c:ser>
        <c:ser>
          <c:idx val="1"/>
          <c:order val="1"/>
          <c:tx>
            <c:strRef>
              <c:f>Sheet1!$C$1</c:f>
              <c:strCache>
                <c:ptCount val="1"/>
                <c:pt idx="0">
                  <c:v>Series 2</c:v>
                </c:pt>
              </c:strCache>
            </c:strRef>
          </c:tx>
          <c:spPr>
            <a:ln w="28575" cap="rnd">
              <a:solidFill>
                <a:srgbClr val="FF00FF"/>
              </a:solidFill>
              <a:round/>
            </a:ln>
            <a:effectLst/>
          </c:spPr>
          <c:marker>
            <c:symbol val="none"/>
          </c:marker>
          <c:cat>
            <c:strRef>
              <c:f>Sheet1!$A$2:$A$3</c:f>
              <c:strCache>
                <c:ptCount val="2"/>
                <c:pt idx="0">
                  <c:v>Category 1</c:v>
                </c:pt>
                <c:pt idx="1">
                  <c:v>Category 2</c:v>
                </c:pt>
              </c:strCache>
            </c:strRef>
          </c:cat>
          <c:val>
            <c:numRef>
              <c:f>Sheet1!$C$2:$C$3</c:f>
              <c:numCache>
                <c:formatCode>General</c:formatCode>
                <c:ptCount val="2"/>
                <c:pt idx="0">
                  <c:v>4.1500000000000004</c:v>
                </c:pt>
                <c:pt idx="1">
                  <c:v>4.1500000000000004</c:v>
                </c:pt>
              </c:numCache>
            </c:numRef>
          </c:val>
          <c:smooth val="0"/>
        </c:ser>
        <c:ser>
          <c:idx val="2"/>
          <c:order val="2"/>
          <c:tx>
            <c:strRef>
              <c:f>Sheet1!$D$1</c:f>
              <c:strCache>
                <c:ptCount val="1"/>
                <c:pt idx="0">
                  <c:v>Series 3</c:v>
                </c:pt>
              </c:strCache>
            </c:strRef>
          </c:tx>
          <c:spPr>
            <a:ln w="28575" cap="rnd">
              <a:solidFill>
                <a:srgbClr val="0000FF"/>
              </a:solidFill>
              <a:round/>
            </a:ln>
            <a:effectLst/>
          </c:spPr>
          <c:marker>
            <c:symbol val="none"/>
          </c:marker>
          <c:cat>
            <c:strRef>
              <c:f>Sheet1!$A$2:$A$3</c:f>
              <c:strCache>
                <c:ptCount val="2"/>
                <c:pt idx="0">
                  <c:v>Category 1</c:v>
                </c:pt>
                <c:pt idx="1">
                  <c:v>Category 2</c:v>
                </c:pt>
              </c:strCache>
            </c:strRef>
          </c:cat>
          <c:val>
            <c:numRef>
              <c:f>Sheet1!$D$2:$D$3</c:f>
              <c:numCache>
                <c:formatCode>General</c:formatCode>
                <c:ptCount val="2"/>
                <c:pt idx="0">
                  <c:v>4.0750000000000002</c:v>
                </c:pt>
                <c:pt idx="1">
                  <c:v>4.0750000000000002</c:v>
                </c:pt>
              </c:numCache>
            </c:numRef>
          </c:val>
          <c:smooth val="0"/>
        </c:ser>
        <c:dLbls>
          <c:showLegendKey val="0"/>
          <c:showVal val="0"/>
          <c:showCatName val="0"/>
          <c:showSerName val="0"/>
          <c:showPercent val="0"/>
          <c:showBubbleSize val="0"/>
        </c:dLbls>
        <c:smooth val="0"/>
        <c:axId val="4528664"/>
        <c:axId val="4527488"/>
      </c:lineChart>
      <c:catAx>
        <c:axId val="4528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4527488"/>
        <c:crosses val="autoZero"/>
        <c:auto val="1"/>
        <c:lblAlgn val="ctr"/>
        <c:lblOffset val="100"/>
        <c:noMultiLvlLbl val="0"/>
      </c:catAx>
      <c:valAx>
        <c:axId val="4527488"/>
        <c:scaling>
          <c:orientation val="minMax"/>
          <c:max val="6"/>
          <c:min val="0"/>
        </c:scaling>
        <c:delete val="0"/>
        <c:axPos val="l"/>
        <c:numFmt formatCode="General" sourceLinked="1"/>
        <c:majorTickMark val="none"/>
        <c:minorTickMark val="none"/>
        <c:tickLblPos val="nextTo"/>
        <c:spPr>
          <a:solidFill>
            <a:schemeClr val="bg1"/>
          </a:solidFill>
          <a:ln w="9525">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528664"/>
        <c:crosses val="autoZero"/>
        <c:crossBetween val="midCat"/>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2C73EC-683C-4369-92E8-97268004E1FD}" type="doc">
      <dgm:prSet loTypeId="urn:microsoft.com/office/officeart/2005/8/layout/hProcess9" loCatId="process" qsTypeId="urn:microsoft.com/office/officeart/2005/8/quickstyle/simple1" qsCatId="simple" csTypeId="urn:microsoft.com/office/officeart/2005/8/colors/accent1_2" csCatId="accent1" phldr="1"/>
      <dgm:spPr/>
    </dgm:pt>
    <dgm:pt modelId="{5EAEDE47-E20C-439A-90CF-7DD8E6F8EAEE}">
      <dgm:prSet phldrT="[Text]"/>
      <dgm:spPr/>
      <dgm:t>
        <a:bodyPr/>
        <a:lstStyle/>
        <a:p>
          <a:r>
            <a:rPr lang="en-US" dirty="0" smtClean="0"/>
            <a:t>Estimates</a:t>
          </a:r>
          <a:endParaRPr lang="en-US" dirty="0"/>
        </a:p>
      </dgm:t>
    </dgm:pt>
    <dgm:pt modelId="{0C6EE26B-6067-4FD0-8814-4EBFEBF23FE8}" type="parTrans" cxnId="{11AA6902-A10A-4676-B27B-18A3AFA01827}">
      <dgm:prSet/>
      <dgm:spPr/>
      <dgm:t>
        <a:bodyPr/>
        <a:lstStyle/>
        <a:p>
          <a:endParaRPr lang="en-US"/>
        </a:p>
      </dgm:t>
    </dgm:pt>
    <dgm:pt modelId="{06981B62-3D98-4843-A44E-705F585FEB0F}" type="sibTrans" cxnId="{11AA6902-A10A-4676-B27B-18A3AFA01827}">
      <dgm:prSet/>
      <dgm:spPr/>
      <dgm:t>
        <a:bodyPr/>
        <a:lstStyle/>
        <a:p>
          <a:endParaRPr lang="en-US"/>
        </a:p>
      </dgm:t>
    </dgm:pt>
    <dgm:pt modelId="{CC212277-9A10-4EA8-A1BD-19D0FE376890}">
      <dgm:prSet phldrT="[Text]"/>
      <dgm:spPr/>
      <dgm:t>
        <a:bodyPr/>
        <a:lstStyle/>
        <a:p>
          <a:r>
            <a:rPr lang="en-US" dirty="0" smtClean="0"/>
            <a:t>Plan</a:t>
          </a:r>
          <a:endParaRPr lang="en-US" dirty="0"/>
        </a:p>
      </dgm:t>
    </dgm:pt>
    <dgm:pt modelId="{17742C51-D5F4-4F05-B395-978EA2101B30}" type="parTrans" cxnId="{C6E22DA5-109A-4ADA-92E7-C70B07B8991D}">
      <dgm:prSet/>
      <dgm:spPr/>
      <dgm:t>
        <a:bodyPr/>
        <a:lstStyle/>
        <a:p>
          <a:endParaRPr lang="en-US"/>
        </a:p>
      </dgm:t>
    </dgm:pt>
    <dgm:pt modelId="{F19DB88C-5F15-4F4F-B80F-B6B06BAECBB4}" type="sibTrans" cxnId="{C6E22DA5-109A-4ADA-92E7-C70B07B8991D}">
      <dgm:prSet/>
      <dgm:spPr/>
      <dgm:t>
        <a:bodyPr/>
        <a:lstStyle/>
        <a:p>
          <a:endParaRPr lang="en-US"/>
        </a:p>
      </dgm:t>
    </dgm:pt>
    <dgm:pt modelId="{71A8A90D-1E22-439D-BC40-119F8F37C067}">
      <dgm:prSet phldrT="[Text]"/>
      <dgm:spPr/>
      <dgm:t>
        <a:bodyPr/>
        <a:lstStyle/>
        <a:p>
          <a:r>
            <a:rPr lang="en-US" dirty="0" smtClean="0"/>
            <a:t>Actuals</a:t>
          </a:r>
          <a:endParaRPr lang="en-US" dirty="0"/>
        </a:p>
      </dgm:t>
    </dgm:pt>
    <dgm:pt modelId="{B75C0D73-F952-4422-8835-C0C2703E435A}" type="parTrans" cxnId="{7A940406-D1D8-4F5B-804D-E1024E10C756}">
      <dgm:prSet/>
      <dgm:spPr/>
      <dgm:t>
        <a:bodyPr/>
        <a:lstStyle/>
        <a:p>
          <a:endParaRPr lang="en-US"/>
        </a:p>
      </dgm:t>
    </dgm:pt>
    <dgm:pt modelId="{DDFACD73-FA0F-4132-9F25-E65EBB8AEB61}" type="sibTrans" cxnId="{7A940406-D1D8-4F5B-804D-E1024E10C756}">
      <dgm:prSet/>
      <dgm:spPr/>
      <dgm:t>
        <a:bodyPr/>
        <a:lstStyle/>
        <a:p>
          <a:endParaRPr lang="en-US"/>
        </a:p>
      </dgm:t>
    </dgm:pt>
    <dgm:pt modelId="{6607FEF2-35CD-494F-880D-E450B1BE1082}" type="pres">
      <dgm:prSet presAssocID="{DC2C73EC-683C-4369-92E8-97268004E1FD}" presName="CompostProcess" presStyleCnt="0">
        <dgm:presLayoutVars>
          <dgm:dir/>
          <dgm:resizeHandles val="exact"/>
        </dgm:presLayoutVars>
      </dgm:prSet>
      <dgm:spPr/>
    </dgm:pt>
    <dgm:pt modelId="{FEDACEDC-AEE0-42C8-83CA-73544B46B390}" type="pres">
      <dgm:prSet presAssocID="{DC2C73EC-683C-4369-92E8-97268004E1FD}" presName="arrow" presStyleLbl="bgShp" presStyleIdx="0" presStyleCnt="1"/>
      <dgm:spPr/>
    </dgm:pt>
    <dgm:pt modelId="{D3C87E75-8E5E-4677-B882-348FF70329DF}" type="pres">
      <dgm:prSet presAssocID="{DC2C73EC-683C-4369-92E8-97268004E1FD}" presName="linearProcess" presStyleCnt="0"/>
      <dgm:spPr/>
    </dgm:pt>
    <dgm:pt modelId="{C366FF72-BCAE-47ED-B799-F501C0610AE2}" type="pres">
      <dgm:prSet presAssocID="{5EAEDE47-E20C-439A-90CF-7DD8E6F8EAEE}" presName="textNode" presStyleLbl="node1" presStyleIdx="0" presStyleCnt="3">
        <dgm:presLayoutVars>
          <dgm:bulletEnabled val="1"/>
        </dgm:presLayoutVars>
      </dgm:prSet>
      <dgm:spPr/>
      <dgm:t>
        <a:bodyPr/>
        <a:lstStyle/>
        <a:p>
          <a:endParaRPr lang="en-US"/>
        </a:p>
      </dgm:t>
    </dgm:pt>
    <dgm:pt modelId="{0648EC05-0E14-4E85-BEDE-C4FAF51A2C2A}" type="pres">
      <dgm:prSet presAssocID="{06981B62-3D98-4843-A44E-705F585FEB0F}" presName="sibTrans" presStyleCnt="0"/>
      <dgm:spPr/>
    </dgm:pt>
    <dgm:pt modelId="{55D27BAB-682E-4707-980A-6734C5F2971E}" type="pres">
      <dgm:prSet presAssocID="{CC212277-9A10-4EA8-A1BD-19D0FE376890}" presName="textNode" presStyleLbl="node1" presStyleIdx="1" presStyleCnt="3">
        <dgm:presLayoutVars>
          <dgm:bulletEnabled val="1"/>
        </dgm:presLayoutVars>
      </dgm:prSet>
      <dgm:spPr/>
      <dgm:t>
        <a:bodyPr/>
        <a:lstStyle/>
        <a:p>
          <a:endParaRPr lang="en-US"/>
        </a:p>
      </dgm:t>
    </dgm:pt>
    <dgm:pt modelId="{25FA8859-1367-4568-BAC4-E1BD5CE6C820}" type="pres">
      <dgm:prSet presAssocID="{F19DB88C-5F15-4F4F-B80F-B6B06BAECBB4}" presName="sibTrans" presStyleCnt="0"/>
      <dgm:spPr/>
    </dgm:pt>
    <dgm:pt modelId="{E4399E78-74A0-4402-B0EC-83BC9225CC04}" type="pres">
      <dgm:prSet presAssocID="{71A8A90D-1E22-439D-BC40-119F8F37C067}" presName="textNode" presStyleLbl="node1" presStyleIdx="2" presStyleCnt="3">
        <dgm:presLayoutVars>
          <dgm:bulletEnabled val="1"/>
        </dgm:presLayoutVars>
      </dgm:prSet>
      <dgm:spPr/>
      <dgm:t>
        <a:bodyPr/>
        <a:lstStyle/>
        <a:p>
          <a:endParaRPr lang="en-US"/>
        </a:p>
      </dgm:t>
    </dgm:pt>
  </dgm:ptLst>
  <dgm:cxnLst>
    <dgm:cxn modelId="{7A940406-D1D8-4F5B-804D-E1024E10C756}" srcId="{DC2C73EC-683C-4369-92E8-97268004E1FD}" destId="{71A8A90D-1E22-439D-BC40-119F8F37C067}" srcOrd="2" destOrd="0" parTransId="{B75C0D73-F952-4422-8835-C0C2703E435A}" sibTransId="{DDFACD73-FA0F-4132-9F25-E65EBB8AEB61}"/>
    <dgm:cxn modelId="{AF8228C3-8336-4FFC-9C30-F2BE624D6776}" type="presOf" srcId="{CC212277-9A10-4EA8-A1BD-19D0FE376890}" destId="{55D27BAB-682E-4707-980A-6734C5F2971E}" srcOrd="0" destOrd="0" presId="urn:microsoft.com/office/officeart/2005/8/layout/hProcess9"/>
    <dgm:cxn modelId="{DF7F422A-831F-4922-846F-289DC061BEC2}" type="presOf" srcId="{71A8A90D-1E22-439D-BC40-119F8F37C067}" destId="{E4399E78-74A0-4402-B0EC-83BC9225CC04}" srcOrd="0" destOrd="0" presId="urn:microsoft.com/office/officeart/2005/8/layout/hProcess9"/>
    <dgm:cxn modelId="{73A76B11-1E0D-4D4E-8645-285AE5D1D24F}" type="presOf" srcId="{5EAEDE47-E20C-439A-90CF-7DD8E6F8EAEE}" destId="{C366FF72-BCAE-47ED-B799-F501C0610AE2}" srcOrd="0" destOrd="0" presId="urn:microsoft.com/office/officeart/2005/8/layout/hProcess9"/>
    <dgm:cxn modelId="{11AA6902-A10A-4676-B27B-18A3AFA01827}" srcId="{DC2C73EC-683C-4369-92E8-97268004E1FD}" destId="{5EAEDE47-E20C-439A-90CF-7DD8E6F8EAEE}" srcOrd="0" destOrd="0" parTransId="{0C6EE26B-6067-4FD0-8814-4EBFEBF23FE8}" sibTransId="{06981B62-3D98-4843-A44E-705F585FEB0F}"/>
    <dgm:cxn modelId="{B629E89E-5435-4F9C-96BC-DA4356721C44}" type="presOf" srcId="{DC2C73EC-683C-4369-92E8-97268004E1FD}" destId="{6607FEF2-35CD-494F-880D-E450B1BE1082}" srcOrd="0" destOrd="0" presId="urn:microsoft.com/office/officeart/2005/8/layout/hProcess9"/>
    <dgm:cxn modelId="{C6E22DA5-109A-4ADA-92E7-C70B07B8991D}" srcId="{DC2C73EC-683C-4369-92E8-97268004E1FD}" destId="{CC212277-9A10-4EA8-A1BD-19D0FE376890}" srcOrd="1" destOrd="0" parTransId="{17742C51-D5F4-4F05-B395-978EA2101B30}" sibTransId="{F19DB88C-5F15-4F4F-B80F-B6B06BAECBB4}"/>
    <dgm:cxn modelId="{C594BBA1-FE89-4C54-986A-E4346628B326}" type="presParOf" srcId="{6607FEF2-35CD-494F-880D-E450B1BE1082}" destId="{FEDACEDC-AEE0-42C8-83CA-73544B46B390}" srcOrd="0" destOrd="0" presId="urn:microsoft.com/office/officeart/2005/8/layout/hProcess9"/>
    <dgm:cxn modelId="{64C16018-DC85-4D81-93BA-6ED2C4F27D73}" type="presParOf" srcId="{6607FEF2-35CD-494F-880D-E450B1BE1082}" destId="{D3C87E75-8E5E-4677-B882-348FF70329DF}" srcOrd="1" destOrd="0" presId="urn:microsoft.com/office/officeart/2005/8/layout/hProcess9"/>
    <dgm:cxn modelId="{32D388B4-9CE7-48DB-9123-A97D15358128}" type="presParOf" srcId="{D3C87E75-8E5E-4677-B882-348FF70329DF}" destId="{C366FF72-BCAE-47ED-B799-F501C0610AE2}" srcOrd="0" destOrd="0" presId="urn:microsoft.com/office/officeart/2005/8/layout/hProcess9"/>
    <dgm:cxn modelId="{1D40566A-DD4F-4920-9145-46332C140F3D}" type="presParOf" srcId="{D3C87E75-8E5E-4677-B882-348FF70329DF}" destId="{0648EC05-0E14-4E85-BEDE-C4FAF51A2C2A}" srcOrd="1" destOrd="0" presId="urn:microsoft.com/office/officeart/2005/8/layout/hProcess9"/>
    <dgm:cxn modelId="{B380EA6F-75B7-4EE4-850D-E7EE3DEB2C90}" type="presParOf" srcId="{D3C87E75-8E5E-4677-B882-348FF70329DF}" destId="{55D27BAB-682E-4707-980A-6734C5F2971E}" srcOrd="2" destOrd="0" presId="urn:microsoft.com/office/officeart/2005/8/layout/hProcess9"/>
    <dgm:cxn modelId="{4E8AC38D-A662-476C-857D-11CB579C50F6}" type="presParOf" srcId="{D3C87E75-8E5E-4677-B882-348FF70329DF}" destId="{25FA8859-1367-4568-BAC4-E1BD5CE6C820}" srcOrd="3" destOrd="0" presId="urn:microsoft.com/office/officeart/2005/8/layout/hProcess9"/>
    <dgm:cxn modelId="{E3BDCF90-2CD9-4665-9F73-EEE927F98BB2}" type="presParOf" srcId="{D3C87E75-8E5E-4677-B882-348FF70329DF}" destId="{E4399E78-74A0-4402-B0EC-83BC9225CC0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980905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12</a:t>
            </a:fld>
            <a:endParaRPr lang="en-US"/>
          </a:p>
        </p:txBody>
      </p:sp>
    </p:spTree>
    <p:extLst>
      <p:ext uri="{BB962C8B-B14F-4D97-AF65-F5344CB8AC3E}">
        <p14:creationId xmlns:p14="http://schemas.microsoft.com/office/powerpoint/2010/main" val="1283637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13</a:t>
            </a:fld>
            <a:endParaRPr lang="en-US"/>
          </a:p>
        </p:txBody>
      </p:sp>
    </p:spTree>
    <p:extLst>
      <p:ext uri="{BB962C8B-B14F-4D97-AF65-F5344CB8AC3E}">
        <p14:creationId xmlns:p14="http://schemas.microsoft.com/office/powerpoint/2010/main" val="1690231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14</a:t>
            </a:fld>
            <a:endParaRPr lang="en-US"/>
          </a:p>
        </p:txBody>
      </p:sp>
    </p:spTree>
    <p:extLst>
      <p:ext uri="{BB962C8B-B14F-4D97-AF65-F5344CB8AC3E}">
        <p14:creationId xmlns:p14="http://schemas.microsoft.com/office/powerpoint/2010/main" val="1283637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15</a:t>
            </a:fld>
            <a:endParaRPr lang="en-US"/>
          </a:p>
        </p:txBody>
      </p:sp>
    </p:spTree>
    <p:extLst>
      <p:ext uri="{BB962C8B-B14F-4D97-AF65-F5344CB8AC3E}">
        <p14:creationId xmlns:p14="http://schemas.microsoft.com/office/powerpoint/2010/main" val="1645216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16</a:t>
            </a:fld>
            <a:endParaRPr lang="en-US"/>
          </a:p>
        </p:txBody>
      </p:sp>
    </p:spTree>
    <p:extLst>
      <p:ext uri="{BB962C8B-B14F-4D97-AF65-F5344CB8AC3E}">
        <p14:creationId xmlns:p14="http://schemas.microsoft.com/office/powerpoint/2010/main" val="1283637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17</a:t>
            </a:fld>
            <a:endParaRPr lang="en-US"/>
          </a:p>
        </p:txBody>
      </p:sp>
    </p:spTree>
    <p:extLst>
      <p:ext uri="{BB962C8B-B14F-4D97-AF65-F5344CB8AC3E}">
        <p14:creationId xmlns:p14="http://schemas.microsoft.com/office/powerpoint/2010/main" val="1283637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18</a:t>
            </a:fld>
            <a:endParaRPr lang="en-US"/>
          </a:p>
        </p:txBody>
      </p:sp>
    </p:spTree>
    <p:extLst>
      <p:ext uri="{BB962C8B-B14F-4D97-AF65-F5344CB8AC3E}">
        <p14:creationId xmlns:p14="http://schemas.microsoft.com/office/powerpoint/2010/main" val="464516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19</a:t>
            </a:fld>
            <a:endParaRPr lang="en-US"/>
          </a:p>
        </p:txBody>
      </p:sp>
    </p:spTree>
    <p:extLst>
      <p:ext uri="{BB962C8B-B14F-4D97-AF65-F5344CB8AC3E}">
        <p14:creationId xmlns:p14="http://schemas.microsoft.com/office/powerpoint/2010/main" val="1056533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2860118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762021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4970378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t>22</a:t>
            </a:fld>
            <a:endParaRPr lang="en-US"/>
          </a:p>
        </p:txBody>
      </p:sp>
    </p:spTree>
    <p:extLst>
      <p:ext uri="{BB962C8B-B14F-4D97-AF65-F5344CB8AC3E}">
        <p14:creationId xmlns:p14="http://schemas.microsoft.com/office/powerpoint/2010/main" val="1518702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850788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7761430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8243958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668568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432716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026448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17272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4088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709221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900242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42005385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369974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9940" y="6502122"/>
            <a:ext cx="1066800" cy="365125"/>
          </a:xfrm>
        </p:spPr>
        <p:txBody>
          <a:bodyPr/>
          <a:lstStyle>
            <a:lvl1pPr algn="l">
              <a:defRPr>
                <a:solidFill>
                  <a:schemeClr val="tx1"/>
                </a:solidFill>
              </a:defRPr>
            </a:lvl1p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MEhsanSaeed</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MEhsanSaeed</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MEhsanSaeed</a:t>
            </a:r>
            <a:endParaRPr lang="en-US"/>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MEhsanSaeed</a:t>
            </a:r>
            <a:endParaRPr lang="en-US"/>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chart" Target="../charts/chart3.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533400"/>
          </a:xfrm>
        </p:spPr>
        <p:txBody>
          <a:bodyPr>
            <a:noAutofit/>
          </a:bodyPr>
          <a:lstStyle/>
          <a:p>
            <a:r>
              <a:rPr lang="en-US" sz="4000" b="1" dirty="0" smtClean="0">
                <a:solidFill>
                  <a:srgbClr val="FF0000"/>
                </a:solidFill>
                <a:effectLst>
                  <a:outerShdw blurRad="38100" dist="38100" dir="2700000" algn="tl">
                    <a:srgbClr val="000000">
                      <a:alpha val="43137"/>
                    </a:srgbClr>
                  </a:outerShdw>
                </a:effectLst>
              </a:rPr>
              <a:t>Variance Analysis</a:t>
            </a:r>
            <a:endParaRPr lang="en-US" sz="36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6131" y="0"/>
            <a:ext cx="1785555" cy="584775"/>
          </a:xfrm>
          <a:prstGeom prst="rect">
            <a:avLst/>
          </a:prstGeom>
        </p:spPr>
        <p:txBody>
          <a:bodyPr wrap="square">
            <a:spAutoFit/>
          </a:bodyPr>
          <a:lstStyle/>
          <a:p>
            <a:pPr algn="ctr"/>
            <a:r>
              <a:rPr lang="en-US" sz="3200" b="1" dirty="0" smtClean="0">
                <a:solidFill>
                  <a:prstClr val="black"/>
                </a:solidFill>
              </a:rPr>
              <a:t>MEC-3</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r>
              <a:rPr lang="en-US" dirty="0" err="1" smtClean="0"/>
              <a:t>MEhsanSaeed</a:t>
            </a:r>
            <a:endParaRPr lang="en-US" dirty="0"/>
          </a:p>
        </p:txBody>
      </p:sp>
      <p:sp>
        <p:nvSpPr>
          <p:cNvPr id="6" name="TextBox 5"/>
          <p:cNvSpPr txBox="1"/>
          <p:nvPr/>
        </p:nvSpPr>
        <p:spPr>
          <a:xfrm>
            <a:off x="124846" y="1426575"/>
            <a:ext cx="8906977" cy="4616648"/>
          </a:xfrm>
          <a:prstGeom prst="rect">
            <a:avLst/>
          </a:prstGeom>
          <a:noFill/>
        </p:spPr>
        <p:txBody>
          <a:bodyPr wrap="square" rtlCol="0">
            <a:spAutoFit/>
          </a:bodyPr>
          <a:lstStyle/>
          <a:p>
            <a:pPr>
              <a:spcBef>
                <a:spcPts val="1200"/>
              </a:spcBef>
              <a:buClr>
                <a:srgbClr val="FF0000"/>
              </a:buClr>
              <a:buSzPct val="65000"/>
            </a:pPr>
            <a:r>
              <a:rPr lang="en-US" sz="2800" u="sng" dirty="0" smtClean="0">
                <a:solidFill>
                  <a:prstClr val="black"/>
                </a:solidFill>
              </a:rPr>
              <a:t>Outline</a:t>
            </a:r>
          </a:p>
          <a:p>
            <a:pPr marL="234950" indent="-234950">
              <a:spcBef>
                <a:spcPts val="1200"/>
              </a:spcBef>
              <a:buClr>
                <a:srgbClr val="FF0000"/>
              </a:buClr>
              <a:buSzPct val="65000"/>
              <a:buFont typeface="Wingdings" pitchFamily="2" charset="2"/>
              <a:buChar char="§"/>
            </a:pPr>
            <a:r>
              <a:rPr lang="en-US" sz="2800" dirty="0">
                <a:solidFill>
                  <a:prstClr val="black"/>
                </a:solidFill>
              </a:rPr>
              <a:t>Materiality and Trends</a:t>
            </a:r>
          </a:p>
          <a:p>
            <a:pPr marL="234950" indent="-234950">
              <a:spcBef>
                <a:spcPts val="1200"/>
              </a:spcBef>
              <a:buClr>
                <a:srgbClr val="FF0000"/>
              </a:buClr>
              <a:buSzPct val="65000"/>
              <a:buFont typeface="Wingdings" pitchFamily="2" charset="2"/>
              <a:buChar char="§"/>
            </a:pPr>
            <a:r>
              <a:rPr lang="en-US" sz="2800" dirty="0">
                <a:solidFill>
                  <a:prstClr val="black"/>
                </a:solidFill>
              </a:rPr>
              <a:t>Types of Variance in Project Management</a:t>
            </a:r>
          </a:p>
          <a:p>
            <a:pPr marL="234950" indent="-234950">
              <a:spcBef>
                <a:spcPts val="1200"/>
              </a:spcBef>
              <a:buClr>
                <a:srgbClr val="FF0000"/>
              </a:buClr>
              <a:buSzPct val="65000"/>
              <a:buFont typeface="Wingdings" pitchFamily="2" charset="2"/>
              <a:buChar char="§"/>
            </a:pPr>
            <a:r>
              <a:rPr lang="en-US" sz="2800" dirty="0">
                <a:solidFill>
                  <a:prstClr val="black"/>
                </a:solidFill>
              </a:rPr>
              <a:t>Material Variances in Projects</a:t>
            </a:r>
          </a:p>
          <a:p>
            <a:pPr marL="234950" indent="-234950">
              <a:spcBef>
                <a:spcPts val="1200"/>
              </a:spcBef>
              <a:buClr>
                <a:srgbClr val="FF0000"/>
              </a:buClr>
              <a:buSzPct val="65000"/>
              <a:buFont typeface="Wingdings" pitchFamily="2" charset="2"/>
              <a:buChar char="§"/>
            </a:pPr>
            <a:r>
              <a:rPr lang="en-US" sz="2800" dirty="0">
                <a:solidFill>
                  <a:prstClr val="black"/>
                </a:solidFill>
              </a:rPr>
              <a:t>Labour Variances in </a:t>
            </a:r>
            <a:r>
              <a:rPr lang="en-US" sz="2800" dirty="0" smtClean="0">
                <a:solidFill>
                  <a:prstClr val="black"/>
                </a:solidFill>
              </a:rPr>
              <a:t>Projects</a:t>
            </a:r>
          </a:p>
          <a:p>
            <a:pPr>
              <a:spcBef>
                <a:spcPts val="1200"/>
              </a:spcBef>
              <a:buClr>
                <a:srgbClr val="FF0000"/>
              </a:buClr>
              <a:buSzPct val="65000"/>
            </a:pPr>
            <a:r>
              <a:rPr lang="en-US" sz="2800" u="sng" dirty="0" smtClean="0">
                <a:solidFill>
                  <a:prstClr val="black"/>
                </a:solidFill>
              </a:rPr>
              <a:t>Readings</a:t>
            </a:r>
          </a:p>
          <a:p>
            <a:pPr marL="234950" indent="-234950">
              <a:spcBef>
                <a:spcPts val="1200"/>
              </a:spcBef>
              <a:buClr>
                <a:srgbClr val="FF0000"/>
              </a:buClr>
              <a:buSzPct val="65000"/>
              <a:buFont typeface="Wingdings" pitchFamily="2" charset="2"/>
              <a:buChar char="§"/>
            </a:pPr>
            <a:r>
              <a:rPr lang="en-US" sz="2800" smtClean="0">
                <a:solidFill>
                  <a:prstClr val="black"/>
                </a:solidFill>
              </a:rPr>
              <a:t>Drury</a:t>
            </a:r>
            <a:r>
              <a:rPr lang="en-US" sz="2800" smtClean="0">
                <a:solidFill>
                  <a:prstClr val="black"/>
                </a:solidFill>
              </a:rPr>
              <a:t>, </a:t>
            </a:r>
            <a:r>
              <a:rPr lang="en-US" sz="2800" dirty="0" smtClean="0">
                <a:solidFill>
                  <a:prstClr val="black"/>
                </a:solidFill>
              </a:rPr>
              <a:t>Chapter </a:t>
            </a:r>
            <a:r>
              <a:rPr lang="en-US" sz="2800" dirty="0">
                <a:solidFill>
                  <a:prstClr val="black"/>
                </a:solidFill>
              </a:rPr>
              <a:t>17</a:t>
            </a:r>
          </a:p>
          <a:p>
            <a:pPr marL="234950" indent="-234950">
              <a:spcBef>
                <a:spcPts val="1200"/>
              </a:spcBef>
              <a:buClr>
                <a:srgbClr val="FF0000"/>
              </a:buClr>
              <a:buSzPct val="65000"/>
              <a:buFont typeface="Wingdings" pitchFamily="2" charset="2"/>
              <a:buChar char="§"/>
            </a:pPr>
            <a:r>
              <a:rPr lang="en-US" sz="2800" dirty="0">
                <a:solidFill>
                  <a:prstClr val="black"/>
                </a:solidFill>
              </a:rPr>
              <a:t>Lecture </a:t>
            </a:r>
            <a:r>
              <a:rPr lang="en-US" sz="2800" dirty="0" smtClean="0">
                <a:solidFill>
                  <a:prstClr val="black"/>
                </a:solidFill>
              </a:rPr>
              <a:t>Notes</a:t>
            </a:r>
            <a:endParaRPr lang="en-US" sz="2800" dirty="0">
              <a:solidFill>
                <a:prstClr val="black"/>
              </a:solidFill>
            </a:endParaRPr>
          </a:p>
        </p:txBody>
      </p:sp>
    </p:spTree>
    <p:extLst>
      <p:ext uri="{BB962C8B-B14F-4D97-AF65-F5344CB8AC3E}">
        <p14:creationId xmlns:p14="http://schemas.microsoft.com/office/powerpoint/2010/main" val="2876454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70338"/>
            <a:ext cx="9089201" cy="762000"/>
          </a:xfrm>
        </p:spPr>
        <p:txBody>
          <a:bodyPr>
            <a:normAutofit/>
          </a:bodyPr>
          <a:lstStyle/>
          <a:p>
            <a:pPr algn="l"/>
            <a:r>
              <a:rPr lang="en-US" sz="3200" b="1" dirty="0">
                <a:solidFill>
                  <a:srgbClr val="FF0000"/>
                </a:solidFill>
                <a:effectLst>
                  <a:outerShdw blurRad="38100" dist="38100" dir="2700000" algn="tl">
                    <a:srgbClr val="000000">
                      <a:alpha val="43137"/>
                    </a:srgbClr>
                  </a:outerShdw>
                </a:effectLst>
              </a:rPr>
              <a:t> </a:t>
            </a:r>
            <a:r>
              <a:rPr lang="en-US" sz="3200" b="1" dirty="0" smtClean="0">
                <a:solidFill>
                  <a:srgbClr val="FF0000"/>
                </a:solidFill>
                <a:effectLst>
                  <a:outerShdw blurRad="38100" dist="38100" dir="2700000" algn="tl">
                    <a:srgbClr val="000000">
                      <a:alpha val="43137"/>
                    </a:srgbClr>
                  </a:outerShdw>
                </a:effectLst>
              </a:rPr>
              <a:t>Types of Variance (High Level)</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10</a:t>
            </a:fld>
            <a:endParaRPr lang="en-US" b="1" dirty="0">
              <a:solidFill>
                <a:prstClr val="black"/>
              </a:solidFill>
            </a:endParaRPr>
          </a:p>
        </p:txBody>
      </p:sp>
      <p:sp>
        <p:nvSpPr>
          <p:cNvPr id="9" name="TextBox 8"/>
          <p:cNvSpPr txBox="1"/>
          <p:nvPr/>
        </p:nvSpPr>
        <p:spPr>
          <a:xfrm>
            <a:off x="113271" y="963828"/>
            <a:ext cx="8906977" cy="1692771"/>
          </a:xfrm>
          <a:prstGeom prst="rect">
            <a:avLst/>
          </a:prstGeom>
          <a:noFill/>
        </p:spPr>
        <p:txBody>
          <a:bodyPr wrap="square" rtlCol="0">
            <a:spAutoFit/>
          </a:bodyPr>
          <a:lstStyle/>
          <a:p>
            <a:pPr marL="514350" indent="-514350">
              <a:spcBef>
                <a:spcPts val="1200"/>
              </a:spcBef>
              <a:buClr>
                <a:prstClr val="black"/>
              </a:buClr>
              <a:buSzPct val="65000"/>
              <a:buFont typeface="+mj-lt"/>
              <a:buAutoNum type="alphaUcPeriod"/>
            </a:pPr>
            <a:r>
              <a:rPr lang="en-US" sz="2800" dirty="0" smtClean="0">
                <a:solidFill>
                  <a:prstClr val="black"/>
                </a:solidFill>
              </a:rPr>
              <a:t>Estimated to Planned</a:t>
            </a:r>
          </a:p>
          <a:p>
            <a:pPr marL="514350" indent="-514350">
              <a:spcBef>
                <a:spcPts val="1200"/>
              </a:spcBef>
              <a:buClr>
                <a:prstClr val="black"/>
              </a:buClr>
              <a:buSzPct val="65000"/>
              <a:buFont typeface="+mj-lt"/>
              <a:buAutoNum type="alphaUcPeriod"/>
            </a:pPr>
            <a:r>
              <a:rPr lang="en-US" sz="2800" dirty="0" smtClean="0">
                <a:solidFill>
                  <a:prstClr val="black"/>
                </a:solidFill>
              </a:rPr>
              <a:t>Planned to Actual</a:t>
            </a:r>
          </a:p>
          <a:p>
            <a:pPr marL="514350" indent="-514350">
              <a:spcBef>
                <a:spcPts val="1200"/>
              </a:spcBef>
              <a:buClr>
                <a:prstClr val="black"/>
              </a:buClr>
              <a:buSzPct val="65000"/>
              <a:buFont typeface="+mj-lt"/>
              <a:buAutoNum type="alphaUcPeriod"/>
            </a:pPr>
            <a:r>
              <a:rPr lang="en-US" sz="2800" dirty="0" smtClean="0">
                <a:solidFill>
                  <a:prstClr val="black"/>
                </a:solidFill>
              </a:rPr>
              <a:t>Estimated to Actual</a:t>
            </a:r>
          </a:p>
        </p:txBody>
      </p:sp>
      <p:graphicFrame>
        <p:nvGraphicFramePr>
          <p:cNvPr id="42" name="Chart 41"/>
          <p:cNvGraphicFramePr/>
          <p:nvPr>
            <p:extLst/>
          </p:nvPr>
        </p:nvGraphicFramePr>
        <p:xfrm>
          <a:off x="3274590" y="2753822"/>
          <a:ext cx="2720325" cy="4064000"/>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p:cNvGrpSpPr/>
          <p:nvPr/>
        </p:nvGrpSpPr>
        <p:grpSpPr>
          <a:xfrm>
            <a:off x="3633179" y="3253154"/>
            <a:ext cx="2011483" cy="1518597"/>
            <a:chOff x="3633179" y="3253154"/>
            <a:chExt cx="2011483" cy="1518597"/>
          </a:xfrm>
        </p:grpSpPr>
        <p:cxnSp>
          <p:nvCxnSpPr>
            <p:cNvPr id="41" name="Straight Arrow Connector 40"/>
            <p:cNvCxnSpPr/>
            <p:nvPr/>
          </p:nvCxnSpPr>
          <p:spPr>
            <a:xfrm flipV="1">
              <a:off x="5029200" y="3505200"/>
              <a:ext cx="0" cy="1188720"/>
            </a:xfrm>
            <a:prstGeom prst="straightConnector1">
              <a:avLst/>
            </a:prstGeom>
            <a:ln>
              <a:solidFill>
                <a:srgbClr val="FF00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3633179" y="3834173"/>
              <a:ext cx="1015021" cy="338554"/>
            </a:xfrm>
            <a:prstGeom prst="rect">
              <a:avLst/>
            </a:prstGeom>
            <a:noFill/>
          </p:spPr>
          <p:txBody>
            <a:bodyPr wrap="none" rtlCol="0">
              <a:spAutoFit/>
            </a:bodyPr>
            <a:lstStyle/>
            <a:p>
              <a:r>
                <a:rPr lang="en-US" sz="1600" dirty="0" smtClean="0">
                  <a:solidFill>
                    <a:prstClr val="black"/>
                  </a:solidFill>
                </a:rPr>
                <a:t>Estimated</a:t>
              </a:r>
              <a:endParaRPr lang="en-US" sz="1600" dirty="0">
                <a:solidFill>
                  <a:prstClr val="black"/>
                </a:solidFill>
              </a:endParaRPr>
            </a:p>
          </p:txBody>
        </p:sp>
        <p:sp>
          <p:nvSpPr>
            <p:cNvPr id="44" name="TextBox 43"/>
            <p:cNvSpPr txBox="1"/>
            <p:nvPr/>
          </p:nvSpPr>
          <p:spPr>
            <a:xfrm>
              <a:off x="3637250" y="4433197"/>
              <a:ext cx="859531" cy="338554"/>
            </a:xfrm>
            <a:prstGeom prst="rect">
              <a:avLst/>
            </a:prstGeom>
            <a:noFill/>
          </p:spPr>
          <p:txBody>
            <a:bodyPr wrap="none" rtlCol="0">
              <a:spAutoFit/>
            </a:bodyPr>
            <a:lstStyle/>
            <a:p>
              <a:r>
                <a:rPr lang="en-US" sz="1600" dirty="0" smtClean="0">
                  <a:solidFill>
                    <a:prstClr val="black"/>
                  </a:solidFill>
                </a:rPr>
                <a:t>Planned</a:t>
              </a:r>
              <a:endParaRPr lang="en-US" sz="1600" dirty="0">
                <a:solidFill>
                  <a:prstClr val="black"/>
                </a:solidFill>
              </a:endParaRPr>
            </a:p>
          </p:txBody>
        </p:sp>
        <p:sp>
          <p:nvSpPr>
            <p:cNvPr id="45" name="TextBox 44"/>
            <p:cNvSpPr txBox="1"/>
            <p:nvPr/>
          </p:nvSpPr>
          <p:spPr>
            <a:xfrm>
              <a:off x="3636929" y="3253154"/>
              <a:ext cx="710451" cy="338554"/>
            </a:xfrm>
            <a:prstGeom prst="rect">
              <a:avLst/>
            </a:prstGeom>
            <a:noFill/>
          </p:spPr>
          <p:txBody>
            <a:bodyPr wrap="none" rtlCol="0">
              <a:spAutoFit/>
            </a:bodyPr>
            <a:lstStyle/>
            <a:p>
              <a:r>
                <a:rPr lang="en-US" sz="1600" dirty="0" smtClean="0">
                  <a:solidFill>
                    <a:prstClr val="black"/>
                  </a:solidFill>
                </a:rPr>
                <a:t>Actual</a:t>
              </a:r>
              <a:endParaRPr lang="en-US" sz="1600" dirty="0">
                <a:solidFill>
                  <a:prstClr val="black"/>
                </a:solidFill>
              </a:endParaRPr>
            </a:p>
          </p:txBody>
        </p:sp>
        <p:cxnSp>
          <p:nvCxnSpPr>
            <p:cNvPr id="46" name="Straight Arrow Connector 45"/>
            <p:cNvCxnSpPr/>
            <p:nvPr/>
          </p:nvCxnSpPr>
          <p:spPr>
            <a:xfrm flipV="1">
              <a:off x="5353309" y="3535129"/>
              <a:ext cx="0" cy="548640"/>
            </a:xfrm>
            <a:prstGeom prst="straightConnector1">
              <a:avLst/>
            </a:prstGeom>
            <a:ln>
              <a:solidFill>
                <a:srgbClr val="FF00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4698297" y="4126523"/>
              <a:ext cx="0" cy="548640"/>
            </a:xfrm>
            <a:prstGeom prst="straightConnector1">
              <a:avLst/>
            </a:prstGeom>
            <a:ln>
              <a:solidFill>
                <a:srgbClr val="0099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350992" y="3659541"/>
              <a:ext cx="293670" cy="338554"/>
            </a:xfrm>
            <a:prstGeom prst="rect">
              <a:avLst/>
            </a:prstGeom>
            <a:noFill/>
          </p:spPr>
          <p:txBody>
            <a:bodyPr wrap="none" rtlCol="0">
              <a:spAutoFit/>
            </a:bodyPr>
            <a:lstStyle/>
            <a:p>
              <a:r>
                <a:rPr lang="en-US" sz="1600" dirty="0" smtClean="0">
                  <a:solidFill>
                    <a:prstClr val="black"/>
                  </a:solidFill>
                </a:rPr>
                <a:t>C</a:t>
              </a:r>
              <a:endParaRPr lang="en-US" sz="1600" dirty="0">
                <a:solidFill>
                  <a:prstClr val="black"/>
                </a:solidFill>
              </a:endParaRPr>
            </a:p>
          </p:txBody>
        </p:sp>
        <p:sp>
          <p:nvSpPr>
            <p:cNvPr id="49" name="TextBox 48"/>
            <p:cNvSpPr txBox="1"/>
            <p:nvPr/>
          </p:nvSpPr>
          <p:spPr>
            <a:xfrm>
              <a:off x="4649712" y="4243754"/>
              <a:ext cx="303288" cy="338554"/>
            </a:xfrm>
            <a:prstGeom prst="rect">
              <a:avLst/>
            </a:prstGeom>
            <a:noFill/>
          </p:spPr>
          <p:txBody>
            <a:bodyPr wrap="none" rtlCol="0">
              <a:spAutoFit/>
            </a:bodyPr>
            <a:lstStyle/>
            <a:p>
              <a:r>
                <a:rPr lang="en-US" sz="1600" dirty="0" smtClean="0">
                  <a:solidFill>
                    <a:prstClr val="black"/>
                  </a:solidFill>
                </a:rPr>
                <a:t>A</a:t>
              </a:r>
              <a:endParaRPr lang="en-US" sz="1600" dirty="0">
                <a:solidFill>
                  <a:prstClr val="black"/>
                </a:solidFill>
              </a:endParaRPr>
            </a:p>
          </p:txBody>
        </p:sp>
        <p:sp>
          <p:nvSpPr>
            <p:cNvPr id="50" name="TextBox 49"/>
            <p:cNvSpPr txBox="1"/>
            <p:nvPr/>
          </p:nvSpPr>
          <p:spPr>
            <a:xfrm>
              <a:off x="4960924" y="4252755"/>
              <a:ext cx="296876" cy="338554"/>
            </a:xfrm>
            <a:prstGeom prst="rect">
              <a:avLst/>
            </a:prstGeom>
            <a:noFill/>
          </p:spPr>
          <p:txBody>
            <a:bodyPr wrap="none" rtlCol="0">
              <a:spAutoFit/>
            </a:bodyPr>
            <a:lstStyle/>
            <a:p>
              <a:r>
                <a:rPr lang="en-US" sz="1600" dirty="0" smtClean="0">
                  <a:solidFill>
                    <a:prstClr val="black"/>
                  </a:solidFill>
                </a:rPr>
                <a:t>B</a:t>
              </a:r>
              <a:endParaRPr lang="en-US" sz="1600" dirty="0">
                <a:solidFill>
                  <a:prstClr val="black"/>
                </a:solidFill>
              </a:endParaRPr>
            </a:p>
          </p:txBody>
        </p:sp>
      </p:grpSp>
      <p:cxnSp>
        <p:nvCxnSpPr>
          <p:cNvPr id="51" name="Straight Connector 50"/>
          <p:cNvCxnSpPr/>
          <p:nvPr/>
        </p:nvCxnSpPr>
        <p:spPr>
          <a:xfrm>
            <a:off x="-13855" y="66821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6" name="Chart 25"/>
          <p:cNvGraphicFramePr/>
          <p:nvPr>
            <p:extLst/>
          </p:nvPr>
        </p:nvGraphicFramePr>
        <p:xfrm>
          <a:off x="403874" y="2823028"/>
          <a:ext cx="2720325" cy="4064000"/>
        </p:xfrm>
        <a:graphic>
          <a:graphicData uri="http://schemas.openxmlformats.org/drawingml/2006/chart">
            <c:chart xmlns:c="http://schemas.openxmlformats.org/drawingml/2006/chart" xmlns:r="http://schemas.openxmlformats.org/officeDocument/2006/relationships" r:id="rId4"/>
          </a:graphicData>
        </a:graphic>
      </p:graphicFrame>
      <p:cxnSp>
        <p:nvCxnSpPr>
          <p:cNvPr id="32" name="Straight Arrow Connector 31"/>
          <p:cNvCxnSpPr/>
          <p:nvPr/>
        </p:nvCxnSpPr>
        <p:spPr>
          <a:xfrm>
            <a:off x="2286000" y="3570249"/>
            <a:ext cx="0" cy="1188720"/>
          </a:xfrm>
          <a:prstGeom prst="straightConnector1">
            <a:avLst/>
          </a:prstGeom>
          <a:ln>
            <a:solidFill>
              <a:srgbClr val="0099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838200" y="3276600"/>
            <a:ext cx="859531" cy="338554"/>
          </a:xfrm>
          <a:prstGeom prst="rect">
            <a:avLst/>
          </a:prstGeom>
          <a:noFill/>
        </p:spPr>
        <p:txBody>
          <a:bodyPr wrap="none" rtlCol="0">
            <a:spAutoFit/>
          </a:bodyPr>
          <a:lstStyle/>
          <a:p>
            <a:r>
              <a:rPr lang="en-US" sz="1600" dirty="0" smtClean="0">
                <a:solidFill>
                  <a:prstClr val="black"/>
                </a:solidFill>
              </a:rPr>
              <a:t>Planned</a:t>
            </a:r>
            <a:endParaRPr lang="en-US" sz="1600" dirty="0">
              <a:solidFill>
                <a:prstClr val="black"/>
              </a:solidFill>
            </a:endParaRPr>
          </a:p>
        </p:txBody>
      </p:sp>
      <p:sp>
        <p:nvSpPr>
          <p:cNvPr id="35" name="TextBox 34"/>
          <p:cNvSpPr txBox="1"/>
          <p:nvPr/>
        </p:nvSpPr>
        <p:spPr>
          <a:xfrm>
            <a:off x="844431" y="4435274"/>
            <a:ext cx="710451" cy="338554"/>
          </a:xfrm>
          <a:prstGeom prst="rect">
            <a:avLst/>
          </a:prstGeom>
          <a:noFill/>
        </p:spPr>
        <p:txBody>
          <a:bodyPr wrap="none" rtlCol="0">
            <a:spAutoFit/>
          </a:bodyPr>
          <a:lstStyle/>
          <a:p>
            <a:r>
              <a:rPr lang="en-US" sz="1600" dirty="0" smtClean="0">
                <a:solidFill>
                  <a:prstClr val="black"/>
                </a:solidFill>
              </a:rPr>
              <a:t>Actual</a:t>
            </a:r>
            <a:endParaRPr lang="en-US" sz="1600" dirty="0">
              <a:solidFill>
                <a:prstClr val="black"/>
              </a:solidFill>
            </a:endParaRPr>
          </a:p>
        </p:txBody>
      </p:sp>
      <p:sp>
        <p:nvSpPr>
          <p:cNvPr id="36" name="TextBox 35"/>
          <p:cNvSpPr txBox="1"/>
          <p:nvPr/>
        </p:nvSpPr>
        <p:spPr>
          <a:xfrm>
            <a:off x="840715" y="3847071"/>
            <a:ext cx="1015021" cy="338554"/>
          </a:xfrm>
          <a:prstGeom prst="rect">
            <a:avLst/>
          </a:prstGeom>
          <a:noFill/>
        </p:spPr>
        <p:txBody>
          <a:bodyPr wrap="none" rtlCol="0">
            <a:spAutoFit/>
          </a:bodyPr>
          <a:lstStyle/>
          <a:p>
            <a:r>
              <a:rPr lang="en-US" sz="1600" dirty="0" smtClean="0">
                <a:solidFill>
                  <a:prstClr val="black"/>
                </a:solidFill>
              </a:rPr>
              <a:t>Estimated</a:t>
            </a:r>
            <a:endParaRPr lang="en-US" sz="1600" dirty="0">
              <a:solidFill>
                <a:prstClr val="black"/>
              </a:solidFill>
            </a:endParaRPr>
          </a:p>
        </p:txBody>
      </p:sp>
      <p:cxnSp>
        <p:nvCxnSpPr>
          <p:cNvPr id="52" name="Straight Arrow Connector 51"/>
          <p:cNvCxnSpPr/>
          <p:nvPr/>
        </p:nvCxnSpPr>
        <p:spPr>
          <a:xfrm flipV="1">
            <a:off x="1957754" y="3581400"/>
            <a:ext cx="0" cy="548640"/>
          </a:xfrm>
          <a:prstGeom prst="straightConnector1">
            <a:avLst/>
          </a:prstGeom>
          <a:ln>
            <a:solidFill>
              <a:srgbClr val="FF00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2590800" y="4175760"/>
            <a:ext cx="0" cy="548640"/>
          </a:xfrm>
          <a:prstGeom prst="straightConnector1">
            <a:avLst/>
          </a:prstGeom>
          <a:ln>
            <a:solidFill>
              <a:srgbClr val="0099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905000" y="3670738"/>
            <a:ext cx="303288" cy="338554"/>
          </a:xfrm>
          <a:prstGeom prst="rect">
            <a:avLst/>
          </a:prstGeom>
          <a:noFill/>
        </p:spPr>
        <p:txBody>
          <a:bodyPr wrap="none" rtlCol="0">
            <a:spAutoFit/>
          </a:bodyPr>
          <a:lstStyle/>
          <a:p>
            <a:r>
              <a:rPr lang="en-US" sz="1600" dirty="0" smtClean="0">
                <a:solidFill>
                  <a:prstClr val="black"/>
                </a:solidFill>
              </a:rPr>
              <a:t>A</a:t>
            </a:r>
            <a:endParaRPr lang="en-US" sz="1600" dirty="0">
              <a:solidFill>
                <a:prstClr val="black"/>
              </a:solidFill>
            </a:endParaRPr>
          </a:p>
        </p:txBody>
      </p:sp>
      <p:sp>
        <p:nvSpPr>
          <p:cNvPr id="55" name="TextBox 54"/>
          <p:cNvSpPr txBox="1"/>
          <p:nvPr/>
        </p:nvSpPr>
        <p:spPr>
          <a:xfrm>
            <a:off x="2209800" y="3723793"/>
            <a:ext cx="296876" cy="338554"/>
          </a:xfrm>
          <a:prstGeom prst="rect">
            <a:avLst/>
          </a:prstGeom>
          <a:noFill/>
        </p:spPr>
        <p:txBody>
          <a:bodyPr wrap="none" rtlCol="0">
            <a:spAutoFit/>
          </a:bodyPr>
          <a:lstStyle/>
          <a:p>
            <a:r>
              <a:rPr lang="en-US" sz="1600" dirty="0" smtClean="0">
                <a:solidFill>
                  <a:prstClr val="black"/>
                </a:solidFill>
              </a:rPr>
              <a:t>B</a:t>
            </a:r>
            <a:endParaRPr lang="en-US" sz="1600" dirty="0">
              <a:solidFill>
                <a:prstClr val="black"/>
              </a:solidFill>
            </a:endParaRPr>
          </a:p>
        </p:txBody>
      </p:sp>
      <p:sp>
        <p:nvSpPr>
          <p:cNvPr id="56" name="TextBox 55"/>
          <p:cNvSpPr txBox="1"/>
          <p:nvPr/>
        </p:nvSpPr>
        <p:spPr>
          <a:xfrm>
            <a:off x="2520462" y="4268760"/>
            <a:ext cx="293670" cy="338554"/>
          </a:xfrm>
          <a:prstGeom prst="rect">
            <a:avLst/>
          </a:prstGeom>
          <a:noFill/>
        </p:spPr>
        <p:txBody>
          <a:bodyPr wrap="none" rtlCol="0">
            <a:spAutoFit/>
          </a:bodyPr>
          <a:lstStyle/>
          <a:p>
            <a:r>
              <a:rPr lang="en-US" sz="1600" dirty="0" smtClean="0">
                <a:solidFill>
                  <a:prstClr val="black"/>
                </a:solidFill>
              </a:rPr>
              <a:t>C</a:t>
            </a:r>
            <a:endParaRPr lang="en-US" sz="1600" dirty="0">
              <a:solidFill>
                <a:prstClr val="black"/>
              </a:solidFill>
            </a:endParaRPr>
          </a:p>
        </p:txBody>
      </p:sp>
      <p:graphicFrame>
        <p:nvGraphicFramePr>
          <p:cNvPr id="28" name="Chart 27"/>
          <p:cNvGraphicFramePr/>
          <p:nvPr>
            <p:extLst/>
          </p:nvPr>
        </p:nvGraphicFramePr>
        <p:xfrm>
          <a:off x="5946029" y="2794000"/>
          <a:ext cx="2720325"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Tree>
    <p:extLst>
      <p:ext uri="{BB962C8B-B14F-4D97-AF65-F5344CB8AC3E}">
        <p14:creationId xmlns:p14="http://schemas.microsoft.com/office/powerpoint/2010/main" val="15074428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graphicEl>
                                              <a:chart seriesIdx="-3" categoryIdx="-3" bldStep="gridLegend"/>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graphicEl>
                                              <a:chart seriesIdx="0" categoryIdx="-4" bldStep="series"/>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graphicEl>
                                              <a:chart seriesIdx="1" categoryIdx="-4" bldStep="series"/>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6">
                                            <p:graphicEl>
                                              <a:chart seriesIdx="2" categoryIdx="-4" bldStep="series"/>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down)">
                                      <p:cBhvr>
                                        <p:cTn id="27" dur="500"/>
                                        <p:tgtEl>
                                          <p:spTgt spid="52"/>
                                        </p:tgtEl>
                                      </p:cBhvr>
                                    </p:animEffec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up)">
                                      <p:cBhvr>
                                        <p:cTn id="35" dur="500"/>
                                        <p:tgtEl>
                                          <p:spTgt spid="32"/>
                                        </p:tgtEl>
                                      </p:cBhvr>
                                    </p:animEffec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5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500"/>
                                        <p:tgtEl>
                                          <p:spTgt spid="53"/>
                                        </p:tgtEl>
                                      </p:cBhvr>
                                    </p:animEffect>
                                  </p:child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2" grpId="0">
        <p:bldAsOne/>
      </p:bldGraphic>
      <p:bldGraphic spid="26" grpId="0">
        <p:bldSub>
          <a:bldChart bld="series"/>
        </p:bldSub>
      </p:bldGraphic>
      <p:bldP spid="34" grpId="0"/>
      <p:bldP spid="35" grpId="0"/>
      <p:bldP spid="36" grpId="0"/>
      <p:bldP spid="54" grpId="0"/>
      <p:bldP spid="55" grpId="0"/>
      <p:bldP spid="56" grpId="0"/>
      <p:bldGraphic spid="28"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0"/>
            <a:ext cx="7772400" cy="3200400"/>
          </a:xfrm>
        </p:spPr>
        <p:txBody>
          <a:bodyPr>
            <a:noAutofit/>
          </a:bodyPr>
          <a:lstStyle/>
          <a:p>
            <a:r>
              <a:rPr lang="en-US" sz="4000" b="1" dirty="0" smtClean="0">
                <a:solidFill>
                  <a:srgbClr val="FF0000"/>
                </a:solidFill>
                <a:effectLst>
                  <a:outerShdw blurRad="38100" dist="38100" dir="2700000" algn="tl">
                    <a:srgbClr val="000000">
                      <a:alpha val="43137"/>
                    </a:srgbClr>
                  </a:outerShdw>
                </a:effectLst>
              </a:rPr>
              <a:t>Variance Analysis</a:t>
            </a:r>
            <a:br>
              <a:rPr lang="en-US" sz="4000" b="1" dirty="0" smtClean="0">
                <a:solidFill>
                  <a:srgbClr val="FF0000"/>
                </a:solidFill>
                <a:effectLst>
                  <a:outerShdw blurRad="38100" dist="38100" dir="2700000" algn="tl">
                    <a:srgbClr val="000000">
                      <a:alpha val="43137"/>
                    </a:srgbClr>
                  </a:outerShdw>
                </a:effectLst>
              </a:rPr>
            </a:br>
            <a:r>
              <a:rPr lang="en-US" sz="4000" b="1" dirty="0" smtClean="0"/>
              <a:t>of Changes in</a:t>
            </a:r>
            <a:r>
              <a:rPr lang="en-US" sz="4000" b="1" dirty="0" smtClean="0">
                <a:solidFill>
                  <a:srgbClr val="FF0000"/>
                </a:solidFill>
                <a:effectLst>
                  <a:outerShdw blurRad="38100" dist="38100" dir="2700000" algn="tl">
                    <a:srgbClr val="000000">
                      <a:alpha val="43137"/>
                    </a:srgbClr>
                  </a:outerShdw>
                </a:effectLst>
              </a:rPr>
              <a:t/>
            </a:r>
            <a:br>
              <a:rPr lang="en-US" sz="4000" b="1" dirty="0" smtClean="0">
                <a:solidFill>
                  <a:srgbClr val="FF0000"/>
                </a:solidFill>
                <a:effectLst>
                  <a:outerShdw blurRad="38100" dist="38100" dir="2700000" algn="tl">
                    <a:srgbClr val="000000">
                      <a:alpha val="43137"/>
                    </a:srgbClr>
                  </a:outerShdw>
                </a:effectLst>
              </a:rPr>
            </a:br>
            <a:r>
              <a:rPr lang="en-US" sz="4000" b="1" dirty="0" smtClean="0">
                <a:solidFill>
                  <a:srgbClr val="FF0000"/>
                </a:solidFill>
                <a:effectLst>
                  <a:outerShdw blurRad="38100" dist="38100" dir="2700000" algn="tl">
                    <a:srgbClr val="000000">
                      <a:alpha val="43137"/>
                    </a:srgbClr>
                  </a:outerShdw>
                </a:effectLst>
              </a:rPr>
              <a:t>Direct Material &amp; </a:t>
            </a:r>
            <a:r>
              <a:rPr lang="en-US" sz="4000" b="1" dirty="0" err="1" smtClean="0">
                <a:solidFill>
                  <a:srgbClr val="FF0000"/>
                </a:solidFill>
                <a:effectLst>
                  <a:outerShdw blurRad="38100" dist="38100" dir="2700000" algn="tl">
                    <a:srgbClr val="000000">
                      <a:alpha val="43137"/>
                    </a:srgbClr>
                  </a:outerShdw>
                </a:effectLst>
              </a:rPr>
              <a:t>Labour</a:t>
            </a:r>
            <a:r>
              <a:rPr lang="en-US" sz="4000" b="1" dirty="0" smtClean="0">
                <a:solidFill>
                  <a:srgbClr val="FF0000"/>
                </a:solidFill>
                <a:effectLst>
                  <a:outerShdw blurRad="38100" dist="38100" dir="2700000" algn="tl">
                    <a:srgbClr val="000000">
                      <a:alpha val="43137"/>
                    </a:srgbClr>
                  </a:outerShdw>
                </a:effectLst>
              </a:rPr>
              <a:t> Costs</a:t>
            </a:r>
            <a:br>
              <a:rPr lang="en-US" sz="4000" b="1" dirty="0" smtClean="0">
                <a:solidFill>
                  <a:srgbClr val="FF0000"/>
                </a:solidFill>
                <a:effectLst>
                  <a:outerShdw blurRad="38100" dist="38100" dir="2700000" algn="tl">
                    <a:srgbClr val="000000">
                      <a:alpha val="43137"/>
                    </a:srgbClr>
                  </a:outerShdw>
                </a:effectLst>
              </a:rPr>
            </a:br>
            <a:r>
              <a:rPr lang="en-US" sz="4000" b="1" dirty="0" smtClean="0">
                <a:solidFill>
                  <a:srgbClr val="FF0000"/>
                </a:solidFill>
                <a:effectLst>
                  <a:outerShdw blurRad="38100" dist="38100" dir="2700000" algn="tl">
                    <a:srgbClr val="000000">
                      <a:alpha val="43137"/>
                    </a:srgbClr>
                  </a:outerShdw>
                </a:effectLst>
              </a:rPr>
              <a:t>on Project</a:t>
            </a:r>
            <a:endParaRPr lang="en-US" sz="36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schemeClr val="tx1"/>
                </a:solidFill>
              </a:rPr>
              <a:pPr/>
              <a:t>11</a:t>
            </a:fld>
            <a:endParaRPr lang="en-US" b="1" dirty="0">
              <a:solidFill>
                <a:schemeClr val="tx1"/>
              </a:solidFill>
            </a:endParaRPr>
          </a:p>
        </p:txBody>
      </p:sp>
      <p:sp>
        <p:nvSpPr>
          <p:cNvPr id="4" name="Footer Placeholder 3"/>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32620331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871"/>
            <a:ext cx="9089201" cy="533400"/>
          </a:xfrm>
        </p:spPr>
        <p:txBody>
          <a:bodyPr lIns="91440" tIns="0" rIns="0" bIns="0" anchor="b" anchorCtr="0">
            <a:normAutofit/>
          </a:bodyPr>
          <a:lstStyle/>
          <a:p>
            <a:pPr algn="l"/>
            <a:r>
              <a:rPr lang="en-US" sz="2800" b="1" dirty="0" smtClean="0">
                <a:solidFill>
                  <a:srgbClr val="FF0000"/>
                </a:solidFill>
                <a:effectLst>
                  <a:outerShdw blurRad="38100" dist="38100" dir="2700000" algn="tl">
                    <a:srgbClr val="000000">
                      <a:alpha val="43137"/>
                    </a:srgbClr>
                  </a:outerShdw>
                </a:effectLst>
              </a:rPr>
              <a:t>Direct Costs</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395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12</a:t>
            </a:fld>
            <a:endParaRPr lang="en-US" b="1" dirty="0">
              <a:solidFill>
                <a:schemeClr val="tx1"/>
              </a:solidFill>
            </a:endParaRPr>
          </a:p>
        </p:txBody>
      </p:sp>
      <p:sp>
        <p:nvSpPr>
          <p:cNvPr id="16" name="TextBox 15"/>
          <p:cNvSpPr txBox="1"/>
          <p:nvPr/>
        </p:nvSpPr>
        <p:spPr>
          <a:xfrm>
            <a:off x="48817" y="825618"/>
            <a:ext cx="9003910" cy="2092881"/>
          </a:xfrm>
          <a:prstGeom prst="rect">
            <a:avLst/>
          </a:prstGeom>
          <a:noFill/>
        </p:spPr>
        <p:txBody>
          <a:bodyPr wrap="square" rtlCol="0">
            <a:spAutoFit/>
          </a:bodyPr>
          <a:lstStyle/>
          <a:p>
            <a:pPr>
              <a:spcBef>
                <a:spcPts val="1200"/>
              </a:spcBef>
            </a:pPr>
            <a:r>
              <a:rPr lang="en-US" sz="2400" u="sng" dirty="0" smtClean="0"/>
              <a:t>Direct Costs as understood in Accounting</a:t>
            </a:r>
          </a:p>
          <a:p>
            <a:pPr>
              <a:spcBef>
                <a:spcPts val="1200"/>
              </a:spcBef>
            </a:pPr>
            <a:r>
              <a:rPr lang="en-US" sz="2400" b="1" dirty="0"/>
              <a:t>Direct costs</a:t>
            </a:r>
            <a:r>
              <a:rPr lang="en-US" sz="2400" dirty="0"/>
              <a:t> refer to </a:t>
            </a:r>
            <a:r>
              <a:rPr lang="en-US" sz="2400" dirty="0" smtClean="0"/>
              <a:t>cost incurred on materials</a:t>
            </a:r>
            <a:r>
              <a:rPr lang="en-US" sz="2400" dirty="0"/>
              <a:t>, labor and </a:t>
            </a:r>
            <a:r>
              <a:rPr lang="en-US" sz="2400" dirty="0" smtClean="0"/>
              <a:t>overhead expenses </a:t>
            </a:r>
            <a:r>
              <a:rPr lang="en-US" sz="2400" dirty="0"/>
              <a:t>related to the production of a product. Other </a:t>
            </a:r>
            <a:r>
              <a:rPr lang="en-US" sz="2400" b="1" dirty="0"/>
              <a:t>costs</a:t>
            </a:r>
            <a:r>
              <a:rPr lang="en-US" sz="2400" dirty="0"/>
              <a:t>, such as depreciation or administrative expenses, are more difficult to assign to a specific product, and therefore are considered indirect </a:t>
            </a:r>
            <a:r>
              <a:rPr lang="en-US" sz="2400" b="1" dirty="0" smtClean="0"/>
              <a:t>costs</a:t>
            </a:r>
            <a:endParaRPr lang="en-US" sz="2400" dirty="0" smtClean="0"/>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8" name="TextBox 7"/>
          <p:cNvSpPr txBox="1"/>
          <p:nvPr/>
        </p:nvSpPr>
        <p:spPr>
          <a:xfrm>
            <a:off x="49306" y="3164919"/>
            <a:ext cx="9003910" cy="1354217"/>
          </a:xfrm>
          <a:prstGeom prst="rect">
            <a:avLst/>
          </a:prstGeom>
          <a:noFill/>
        </p:spPr>
        <p:txBody>
          <a:bodyPr wrap="square" rtlCol="0">
            <a:spAutoFit/>
          </a:bodyPr>
          <a:lstStyle/>
          <a:p>
            <a:pPr>
              <a:spcBef>
                <a:spcPts val="1200"/>
              </a:spcBef>
            </a:pPr>
            <a:r>
              <a:rPr lang="en-US" sz="2400" u="sng" dirty="0" smtClean="0"/>
              <a:t>Direct Costs as applicable to Project Management</a:t>
            </a:r>
          </a:p>
          <a:p>
            <a:pPr>
              <a:spcBef>
                <a:spcPts val="1200"/>
              </a:spcBef>
            </a:pPr>
            <a:r>
              <a:rPr lang="en-US" sz="2400" b="1" dirty="0"/>
              <a:t>Direct costs</a:t>
            </a:r>
            <a:r>
              <a:rPr lang="en-US" sz="2400" dirty="0"/>
              <a:t> refer to </a:t>
            </a:r>
            <a:r>
              <a:rPr lang="en-US" sz="2400" dirty="0" smtClean="0"/>
              <a:t>costs incurred on the materials used and the HR employed on the project</a:t>
            </a:r>
          </a:p>
        </p:txBody>
      </p:sp>
    </p:spTree>
    <p:extLst>
      <p:ext uri="{BB962C8B-B14F-4D97-AF65-F5344CB8AC3E}">
        <p14:creationId xmlns:p14="http://schemas.microsoft.com/office/powerpoint/2010/main" val="3097525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fade">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fade">
                                      <p:cBhvr>
                                        <p:cTn id="2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871"/>
            <a:ext cx="9089201" cy="533400"/>
          </a:xfrm>
        </p:spPr>
        <p:txBody>
          <a:bodyPr lIns="91440" tIns="0" rIns="0" bIns="0" anchor="b" anchorCtr="0">
            <a:normAutofit/>
          </a:bodyPr>
          <a:lstStyle/>
          <a:p>
            <a:pPr algn="l"/>
            <a:r>
              <a:rPr lang="en-US" sz="2800" b="1" dirty="0" smtClean="0">
                <a:solidFill>
                  <a:srgbClr val="FF0000"/>
                </a:solidFill>
                <a:effectLst>
                  <a:outerShdw blurRad="38100" dist="38100" dir="2700000" algn="tl">
                    <a:srgbClr val="000000">
                      <a:alpha val="43137"/>
                    </a:srgbClr>
                  </a:outerShdw>
                </a:effectLst>
              </a:rPr>
              <a:t>Variance Analysis of Changes in Rates and Quantities … 1/3</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395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13</a:t>
            </a:fld>
            <a:endParaRPr lang="en-US" b="1" dirty="0">
              <a:solidFill>
                <a:schemeClr val="tx1"/>
              </a:solidFill>
            </a:endParaRPr>
          </a:p>
        </p:txBody>
      </p:sp>
      <p:sp>
        <p:nvSpPr>
          <p:cNvPr id="16" name="TextBox 15"/>
          <p:cNvSpPr txBox="1"/>
          <p:nvPr/>
        </p:nvSpPr>
        <p:spPr>
          <a:xfrm>
            <a:off x="48817" y="758383"/>
            <a:ext cx="9003910" cy="5816977"/>
          </a:xfrm>
          <a:prstGeom prst="rect">
            <a:avLst/>
          </a:prstGeom>
          <a:noFill/>
        </p:spPr>
        <p:txBody>
          <a:bodyPr wrap="square" rtlCol="0">
            <a:spAutoFit/>
          </a:bodyPr>
          <a:lstStyle/>
          <a:p>
            <a:pPr marL="168275" indent="-168275">
              <a:spcBef>
                <a:spcPts val="1200"/>
              </a:spcBef>
              <a:buFont typeface="Arial" panose="020B0604020202020204" pitchFamily="34" charset="0"/>
              <a:buChar char="•"/>
            </a:pPr>
            <a:r>
              <a:rPr lang="en-US" sz="2400" dirty="0" smtClean="0"/>
              <a:t>While Budgeting, Materials &amp; Human Resources are </a:t>
            </a:r>
            <a:r>
              <a:rPr lang="en-US" sz="2400" dirty="0" err="1" smtClean="0"/>
              <a:t>Costed</a:t>
            </a:r>
            <a:r>
              <a:rPr lang="en-US" sz="2400" dirty="0" smtClean="0"/>
              <a:t> using Standard Rates &amp; Quantities</a:t>
            </a:r>
          </a:p>
          <a:p>
            <a:pPr marL="168275" indent="-168275">
              <a:spcBef>
                <a:spcPts val="1200"/>
              </a:spcBef>
              <a:buFont typeface="Arial" panose="020B0604020202020204" pitchFamily="34" charset="0"/>
              <a:buChar char="•"/>
            </a:pPr>
            <a:r>
              <a:rPr lang="en-US" sz="2400" dirty="0" smtClean="0"/>
              <a:t>Should these Rates or Quantities change during the Project Life Cycle, Cost Performance would be affected Favourably or Unfavourably</a:t>
            </a:r>
          </a:p>
          <a:p>
            <a:pPr marL="168275" indent="-168275">
              <a:spcBef>
                <a:spcPts val="1200"/>
              </a:spcBef>
              <a:buFont typeface="Arial" panose="020B0604020202020204" pitchFamily="34" charset="0"/>
              <a:buChar char="•"/>
            </a:pPr>
            <a:r>
              <a:rPr lang="en-US" sz="2400" dirty="0" smtClean="0"/>
              <a:t>Variance Analysis quantifies the effect of Variance between the </a:t>
            </a:r>
            <a:r>
              <a:rPr lang="en-US" sz="2400" u="sng" dirty="0" smtClean="0"/>
              <a:t>Standard &amp; Actual</a:t>
            </a:r>
            <a:r>
              <a:rPr lang="en-US" sz="2400" dirty="0" smtClean="0"/>
              <a:t> </a:t>
            </a:r>
            <a:r>
              <a:rPr lang="en-US" sz="2400" u="sng" dirty="0" smtClean="0"/>
              <a:t>Rates &amp; Quantities</a:t>
            </a:r>
            <a:r>
              <a:rPr lang="en-US" sz="2400" dirty="0" smtClean="0"/>
              <a:t> for Materials used and Labour employed on a Project</a:t>
            </a:r>
          </a:p>
          <a:p>
            <a:pPr marL="168275" indent="-168275">
              <a:spcBef>
                <a:spcPts val="1200"/>
              </a:spcBef>
              <a:buFont typeface="Arial" panose="020B0604020202020204" pitchFamily="34" charset="0"/>
              <a:buChar char="•"/>
            </a:pPr>
            <a:r>
              <a:rPr lang="en-US" sz="2400" dirty="0" smtClean="0"/>
              <a:t>Three possible variance cases:</a:t>
            </a:r>
          </a:p>
          <a:p>
            <a:pPr marL="515938" indent="-341313">
              <a:spcBef>
                <a:spcPts val="1200"/>
              </a:spcBef>
              <a:buFont typeface="+mj-lt"/>
              <a:buAutoNum type="alphaLcPeriod"/>
            </a:pPr>
            <a:r>
              <a:rPr lang="en-US" sz="2400" b="1" i="1" dirty="0" smtClean="0">
                <a:solidFill>
                  <a:srgbClr val="C00000"/>
                </a:solidFill>
              </a:rPr>
              <a:t>Variance involving Material Purchased and Material Used</a:t>
            </a:r>
          </a:p>
          <a:p>
            <a:pPr marL="515938" indent="-341313">
              <a:spcBef>
                <a:spcPts val="1200"/>
              </a:spcBef>
              <a:buFont typeface="+mj-lt"/>
              <a:buAutoNum type="alphaLcPeriod"/>
            </a:pPr>
            <a:r>
              <a:rPr lang="en-US" sz="2400" b="1" i="1" dirty="0" smtClean="0">
                <a:solidFill>
                  <a:srgbClr val="C00000"/>
                </a:solidFill>
              </a:rPr>
              <a:t>Variance  involving the </a:t>
            </a:r>
            <a:r>
              <a:rPr lang="en-US" sz="2400" b="1" i="1" dirty="0">
                <a:solidFill>
                  <a:srgbClr val="C00000"/>
                </a:solidFill>
              </a:rPr>
              <a:t>Material Purchased, Material Used &amp; Material </a:t>
            </a:r>
            <a:r>
              <a:rPr lang="en-US" sz="2400" b="1" i="1" dirty="0" smtClean="0">
                <a:solidFill>
                  <a:srgbClr val="C00000"/>
                </a:solidFill>
              </a:rPr>
              <a:t>Unused</a:t>
            </a:r>
          </a:p>
          <a:p>
            <a:pPr marL="515938" indent="-341313">
              <a:spcBef>
                <a:spcPts val="1200"/>
              </a:spcBef>
              <a:buFont typeface="+mj-lt"/>
              <a:buAutoNum type="alphaLcPeriod"/>
            </a:pPr>
            <a:r>
              <a:rPr lang="en-US" sz="2400" b="1" i="1" dirty="0" smtClean="0">
                <a:solidFill>
                  <a:srgbClr val="C00000"/>
                </a:solidFill>
              </a:rPr>
              <a:t>Variance involving </a:t>
            </a:r>
            <a:r>
              <a:rPr lang="en-US" sz="2400" b="1" i="1" dirty="0">
                <a:solidFill>
                  <a:srgbClr val="C00000"/>
                </a:solidFill>
              </a:rPr>
              <a:t>the Material Held in </a:t>
            </a:r>
            <a:r>
              <a:rPr lang="en-US" sz="2400" b="1" i="1" dirty="0" smtClean="0">
                <a:solidFill>
                  <a:srgbClr val="C00000"/>
                </a:solidFill>
              </a:rPr>
              <a:t>Stock, Material Purchased, Material Used &amp; Material Unused</a:t>
            </a:r>
            <a:endParaRPr lang="en-US" sz="2400" dirty="0" smtClean="0"/>
          </a:p>
        </p:txBody>
      </p:sp>
      <p:sp>
        <p:nvSpPr>
          <p:cNvPr id="5" name="Footer Placeholder 4"/>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2519452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fade">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fade">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fade">
                                      <p:cBhvr>
                                        <p:cTn id="22" dur="500"/>
                                        <p:tgtEl>
                                          <p:spTgt spid="1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Effect transition="in" filter="fade">
                                      <p:cBhvr>
                                        <p:cTn id="27" dur="500"/>
                                        <p:tgtEl>
                                          <p:spTgt spid="1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xEl>
                                              <p:pRg st="5" end="5"/>
                                            </p:txEl>
                                          </p:spTgt>
                                        </p:tgtEl>
                                        <p:attrNameLst>
                                          <p:attrName>style.visibility</p:attrName>
                                        </p:attrNameLst>
                                      </p:cBhvr>
                                      <p:to>
                                        <p:strVal val="visible"/>
                                      </p:to>
                                    </p:set>
                                    <p:animEffect transition="in" filter="fade">
                                      <p:cBhvr>
                                        <p:cTn id="32" dur="500"/>
                                        <p:tgtEl>
                                          <p:spTgt spid="1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
                                            <p:txEl>
                                              <p:pRg st="6" end="6"/>
                                            </p:txEl>
                                          </p:spTgt>
                                        </p:tgtEl>
                                        <p:attrNameLst>
                                          <p:attrName>style.visibility</p:attrName>
                                        </p:attrNameLst>
                                      </p:cBhvr>
                                      <p:to>
                                        <p:strVal val="visible"/>
                                      </p:to>
                                    </p:set>
                                    <p:animEffect transition="in" filter="fade">
                                      <p:cBhvr>
                                        <p:cTn id="37" dur="500"/>
                                        <p:tgtEl>
                                          <p:spTgt spid="1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1575"/>
            <a:ext cx="9089201" cy="533400"/>
          </a:xfrm>
        </p:spPr>
        <p:txBody>
          <a:bodyPr lIns="91440" tIns="0" rIns="0" bIns="0" anchor="b" anchorCtr="0">
            <a:normAutofit/>
          </a:bodyPr>
          <a:lstStyle/>
          <a:p>
            <a:pPr algn="l"/>
            <a:r>
              <a:rPr lang="en-US" sz="2800" b="1" dirty="0" smtClean="0">
                <a:solidFill>
                  <a:srgbClr val="FF0000"/>
                </a:solidFill>
                <a:effectLst>
                  <a:outerShdw blurRad="38100" dist="38100" dir="2700000" algn="tl">
                    <a:srgbClr val="000000">
                      <a:alpha val="43137"/>
                    </a:srgbClr>
                  </a:outerShdw>
                </a:effectLst>
              </a:rPr>
              <a:t>Variance </a:t>
            </a:r>
            <a:r>
              <a:rPr lang="en-US" sz="2800" b="1" dirty="0">
                <a:solidFill>
                  <a:srgbClr val="FF0000"/>
                </a:solidFill>
                <a:effectLst>
                  <a:outerShdw blurRad="38100" dist="38100" dir="2700000" algn="tl">
                    <a:srgbClr val="000000">
                      <a:alpha val="43137"/>
                    </a:srgbClr>
                  </a:outerShdw>
                </a:effectLst>
              </a:rPr>
              <a:t>Analysis of Changes in Rates and Quantities … </a:t>
            </a:r>
            <a:r>
              <a:rPr lang="en-US" sz="2800" b="1" dirty="0" smtClean="0">
                <a:solidFill>
                  <a:srgbClr val="FF0000"/>
                </a:solidFill>
                <a:effectLst>
                  <a:outerShdw blurRad="38100" dist="38100" dir="2700000" algn="tl">
                    <a:srgbClr val="000000">
                      <a:alpha val="43137"/>
                    </a:srgbClr>
                  </a:outerShdw>
                </a:effectLst>
              </a:rPr>
              <a:t>2/3</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395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14</a:t>
            </a:fld>
            <a:endParaRPr lang="en-US" b="1" dirty="0">
              <a:solidFill>
                <a:schemeClr val="tx1"/>
              </a:solidFill>
            </a:endParaRPr>
          </a:p>
        </p:txBody>
      </p:sp>
      <p:sp>
        <p:nvSpPr>
          <p:cNvPr id="16" name="TextBox 15"/>
          <p:cNvSpPr txBox="1"/>
          <p:nvPr/>
        </p:nvSpPr>
        <p:spPr>
          <a:xfrm>
            <a:off x="92748" y="762000"/>
            <a:ext cx="8969189" cy="5647700"/>
          </a:xfrm>
          <a:prstGeom prst="rect">
            <a:avLst/>
          </a:prstGeom>
          <a:noFill/>
        </p:spPr>
        <p:txBody>
          <a:bodyPr wrap="square" rtlCol="0">
            <a:spAutoFit/>
          </a:bodyPr>
          <a:lstStyle/>
          <a:p>
            <a:pPr marL="168275" indent="-168275">
              <a:spcBef>
                <a:spcPts val="600"/>
              </a:spcBef>
              <a:buFont typeface="Arial" panose="020B0604020202020204" pitchFamily="34" charset="0"/>
              <a:buChar char="•"/>
            </a:pPr>
            <a:r>
              <a:rPr lang="en-US" sz="2400" dirty="0"/>
              <a:t>Variance is expressed as a Monetary Quantity and suffixed FAVOURABLE or UNFAVOURABLE depending on its effect on the Project Cost Performance</a:t>
            </a:r>
          </a:p>
          <a:p>
            <a:pPr marL="168275" indent="-168275">
              <a:spcBef>
                <a:spcPts val="600"/>
              </a:spcBef>
              <a:buFont typeface="Arial" panose="020B0604020202020204" pitchFamily="34" charset="0"/>
              <a:buChar char="•"/>
            </a:pPr>
            <a:r>
              <a:rPr lang="en-US" sz="2400" dirty="0" smtClean="0"/>
              <a:t>Variance </a:t>
            </a:r>
            <a:r>
              <a:rPr lang="en-US" sz="2400" dirty="0"/>
              <a:t>Analysis is an interplay of 4 Attributes:</a:t>
            </a:r>
          </a:p>
          <a:p>
            <a:pPr lvl="1" indent="-284163">
              <a:spcBef>
                <a:spcPts val="600"/>
              </a:spcBef>
              <a:buFontTx/>
              <a:buChar char="-"/>
            </a:pPr>
            <a:r>
              <a:rPr lang="en-US" sz="2400" u="sng" dirty="0">
                <a:solidFill>
                  <a:srgbClr val="0000FF"/>
                </a:solidFill>
              </a:rPr>
              <a:t>Standard </a:t>
            </a:r>
            <a:r>
              <a:rPr lang="en-US" sz="2400" u="sng" dirty="0" smtClean="0">
                <a:solidFill>
                  <a:srgbClr val="0000FF"/>
                </a:solidFill>
              </a:rPr>
              <a:t>Rate</a:t>
            </a:r>
            <a:r>
              <a:rPr lang="en-US" sz="2400" dirty="0" smtClean="0"/>
              <a:t>:  The rate or cost at which any material for a project is planned; </a:t>
            </a:r>
            <a:r>
              <a:rPr lang="en-US" sz="2400" dirty="0" err="1" smtClean="0"/>
              <a:t>eg</a:t>
            </a:r>
            <a:r>
              <a:rPr lang="en-US" sz="2400" dirty="0" smtClean="0"/>
              <a:t> Rs 350 per cement bag </a:t>
            </a:r>
            <a:endParaRPr lang="en-US" sz="2400" dirty="0"/>
          </a:p>
          <a:p>
            <a:pPr lvl="1" indent="-284163">
              <a:spcBef>
                <a:spcPts val="600"/>
              </a:spcBef>
              <a:buFontTx/>
              <a:buChar char="-"/>
            </a:pPr>
            <a:r>
              <a:rPr lang="en-US" sz="2400" u="sng" dirty="0" smtClean="0">
                <a:solidFill>
                  <a:srgbClr val="006F96"/>
                </a:solidFill>
              </a:rPr>
              <a:t>Standard Quantity</a:t>
            </a:r>
            <a:r>
              <a:rPr lang="en-US" sz="2400" dirty="0"/>
              <a:t>:  Quantity of material required for a certain activity based on Quantity Standard; </a:t>
            </a:r>
            <a:r>
              <a:rPr lang="en-US" sz="2400" dirty="0" err="1"/>
              <a:t>eg</a:t>
            </a:r>
            <a:r>
              <a:rPr lang="en-US" sz="2400" dirty="0"/>
              <a:t> 1,000 bags of cement required to pour 2,000 </a:t>
            </a:r>
            <a:r>
              <a:rPr lang="en-US" sz="2400" dirty="0" err="1"/>
              <a:t>sq</a:t>
            </a:r>
            <a:r>
              <a:rPr lang="en-US" sz="2400" dirty="0"/>
              <a:t> </a:t>
            </a:r>
            <a:r>
              <a:rPr lang="en-US" sz="2400" dirty="0" err="1"/>
              <a:t>ft</a:t>
            </a:r>
            <a:r>
              <a:rPr lang="en-US" sz="2400" dirty="0"/>
              <a:t> of 5” slab based on a Quantity Standard of 0.5 bag/</a:t>
            </a:r>
            <a:r>
              <a:rPr lang="en-US" sz="2400" dirty="0" err="1"/>
              <a:t>sq</a:t>
            </a:r>
            <a:r>
              <a:rPr lang="en-US" sz="2400" dirty="0"/>
              <a:t> </a:t>
            </a:r>
            <a:r>
              <a:rPr lang="en-US" sz="2400" dirty="0" err="1"/>
              <a:t>ft</a:t>
            </a:r>
            <a:r>
              <a:rPr lang="en-US" sz="2400" dirty="0"/>
              <a:t> of </a:t>
            </a:r>
            <a:r>
              <a:rPr lang="en-US" sz="2400" dirty="0" smtClean="0"/>
              <a:t>5” slab</a:t>
            </a:r>
            <a:endParaRPr lang="en-US" sz="2400" dirty="0"/>
          </a:p>
          <a:p>
            <a:pPr lvl="1" indent="-284163">
              <a:spcBef>
                <a:spcPts val="600"/>
              </a:spcBef>
              <a:buFontTx/>
              <a:buChar char="-"/>
            </a:pPr>
            <a:r>
              <a:rPr lang="en-US" sz="2400" u="sng" dirty="0" smtClean="0">
                <a:solidFill>
                  <a:srgbClr val="C00000"/>
                </a:solidFill>
              </a:rPr>
              <a:t>Actual Rate</a:t>
            </a:r>
            <a:r>
              <a:rPr lang="en-US" sz="2400" dirty="0" smtClean="0"/>
              <a:t>:  Actual Rate at which the consumed material is purchased; </a:t>
            </a:r>
            <a:r>
              <a:rPr lang="en-US" sz="2400" dirty="0" err="1" smtClean="0"/>
              <a:t>eg</a:t>
            </a:r>
            <a:r>
              <a:rPr lang="en-US" sz="2400" dirty="0" smtClean="0"/>
              <a:t> Rs 380 per cement bag</a:t>
            </a:r>
            <a:endParaRPr lang="en-US" sz="2400" dirty="0"/>
          </a:p>
          <a:p>
            <a:pPr lvl="1" indent="-284163">
              <a:spcBef>
                <a:spcPts val="600"/>
              </a:spcBef>
              <a:buFontTx/>
              <a:buChar char="-"/>
            </a:pPr>
            <a:r>
              <a:rPr lang="en-US" sz="2400" u="sng" dirty="0">
                <a:solidFill>
                  <a:srgbClr val="FF0000"/>
                </a:solidFill>
              </a:rPr>
              <a:t>Actual </a:t>
            </a:r>
            <a:r>
              <a:rPr lang="en-US" sz="2400" u="sng" dirty="0" smtClean="0">
                <a:solidFill>
                  <a:srgbClr val="FF0000"/>
                </a:solidFill>
              </a:rPr>
              <a:t>Quantity</a:t>
            </a:r>
            <a:r>
              <a:rPr lang="en-US" sz="2400" dirty="0" smtClean="0"/>
              <a:t>:  Actual Quantity of material used in the activity; </a:t>
            </a:r>
            <a:r>
              <a:rPr lang="en-US" sz="2400" dirty="0" err="1" smtClean="0"/>
              <a:t>eg</a:t>
            </a:r>
            <a:r>
              <a:rPr lang="en-US" sz="2400" dirty="0"/>
              <a:t> </a:t>
            </a:r>
            <a:r>
              <a:rPr lang="en-US" sz="2400" dirty="0" smtClean="0"/>
              <a:t>1,200 </a:t>
            </a:r>
            <a:r>
              <a:rPr lang="en-US" sz="2400" dirty="0"/>
              <a:t>bags of cement </a:t>
            </a:r>
            <a:r>
              <a:rPr lang="en-US" sz="2400" dirty="0" smtClean="0"/>
              <a:t>consumed to </a:t>
            </a:r>
            <a:r>
              <a:rPr lang="en-US" sz="2400" dirty="0"/>
              <a:t>pour 2,000 </a:t>
            </a:r>
            <a:r>
              <a:rPr lang="en-US" sz="2400" dirty="0" err="1"/>
              <a:t>sq</a:t>
            </a:r>
            <a:r>
              <a:rPr lang="en-US" sz="2400" dirty="0"/>
              <a:t> </a:t>
            </a:r>
            <a:r>
              <a:rPr lang="en-US" sz="2400" dirty="0" err="1"/>
              <a:t>ft</a:t>
            </a:r>
            <a:r>
              <a:rPr lang="en-US" sz="2400" dirty="0"/>
              <a:t> of 5” </a:t>
            </a:r>
            <a:r>
              <a:rPr lang="en-US" sz="2400" dirty="0" smtClean="0"/>
              <a:t>slab</a:t>
            </a:r>
            <a:endParaRPr lang="en-US" sz="2400" dirty="0"/>
          </a:p>
        </p:txBody>
      </p:sp>
      <p:sp>
        <p:nvSpPr>
          <p:cNvPr id="5" name="Footer Placeholder 4"/>
          <p:cNvSpPr>
            <a:spLocks noGrp="1"/>
          </p:cNvSpPr>
          <p:nvPr>
            <p:ph type="ftr" sz="quarter" idx="11"/>
          </p:nvPr>
        </p:nvSpPr>
        <p:spPr/>
        <p:txBody>
          <a:bodyPr/>
          <a:lstStyle/>
          <a:p>
            <a:r>
              <a:rPr lang="en-US" dirty="0" err="1" smtClean="0"/>
              <a:t>MEhsanSaeed</a:t>
            </a:r>
            <a:endParaRPr lang="en-US" dirty="0"/>
          </a:p>
        </p:txBody>
      </p:sp>
    </p:spTree>
    <p:extLst>
      <p:ext uri="{BB962C8B-B14F-4D97-AF65-F5344CB8AC3E}">
        <p14:creationId xmlns:p14="http://schemas.microsoft.com/office/powerpoint/2010/main" val="19359635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fade">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fade">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fade">
                                      <p:cBhvr>
                                        <p:cTn id="22" dur="500"/>
                                        <p:tgtEl>
                                          <p:spTgt spid="1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Effect transition="in" filter="fade">
                                      <p:cBhvr>
                                        <p:cTn id="27" dur="500"/>
                                        <p:tgtEl>
                                          <p:spTgt spid="1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xEl>
                                              <p:pRg st="5" end="5"/>
                                            </p:txEl>
                                          </p:spTgt>
                                        </p:tgtEl>
                                        <p:attrNameLst>
                                          <p:attrName>style.visibility</p:attrName>
                                        </p:attrNameLst>
                                      </p:cBhvr>
                                      <p:to>
                                        <p:strVal val="visible"/>
                                      </p:to>
                                    </p:set>
                                    <p:animEffect transition="in" filter="fade">
                                      <p:cBhvr>
                                        <p:cTn id="32" dur="500"/>
                                        <p:tgtEl>
                                          <p:spTgt spid="1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1575"/>
            <a:ext cx="9089201" cy="533400"/>
          </a:xfrm>
        </p:spPr>
        <p:txBody>
          <a:bodyPr lIns="91440" tIns="0" rIns="0" bIns="0" anchor="b" anchorCtr="0">
            <a:normAutofit/>
          </a:bodyPr>
          <a:lstStyle/>
          <a:p>
            <a:pPr algn="l"/>
            <a:r>
              <a:rPr lang="en-US" sz="2800" b="1" dirty="0" smtClean="0">
                <a:solidFill>
                  <a:srgbClr val="FF0000"/>
                </a:solidFill>
                <a:effectLst>
                  <a:outerShdw blurRad="38100" dist="38100" dir="2700000" algn="tl">
                    <a:srgbClr val="000000">
                      <a:alpha val="43137"/>
                    </a:srgbClr>
                  </a:outerShdw>
                </a:effectLst>
              </a:rPr>
              <a:t>Variance </a:t>
            </a:r>
            <a:r>
              <a:rPr lang="en-US" sz="2800" b="1" dirty="0">
                <a:solidFill>
                  <a:srgbClr val="FF0000"/>
                </a:solidFill>
                <a:effectLst>
                  <a:outerShdw blurRad="38100" dist="38100" dir="2700000" algn="tl">
                    <a:srgbClr val="000000">
                      <a:alpha val="43137"/>
                    </a:srgbClr>
                  </a:outerShdw>
                </a:effectLst>
              </a:rPr>
              <a:t>Analysis of Changes in Rates and Quantities … </a:t>
            </a:r>
            <a:r>
              <a:rPr lang="en-US" sz="2800" b="1" dirty="0" smtClean="0">
                <a:solidFill>
                  <a:srgbClr val="FF0000"/>
                </a:solidFill>
                <a:effectLst>
                  <a:outerShdw blurRad="38100" dist="38100" dir="2700000" algn="tl">
                    <a:srgbClr val="000000">
                      <a:alpha val="43137"/>
                    </a:srgbClr>
                  </a:outerShdw>
                </a:effectLst>
              </a:rPr>
              <a:t>3/3</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395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15</a:t>
            </a:fld>
            <a:endParaRPr lang="en-US" b="1" dirty="0">
              <a:solidFill>
                <a:schemeClr val="tx1"/>
              </a:solidFill>
            </a:endParaRPr>
          </a:p>
        </p:txBody>
      </p:sp>
      <p:sp>
        <p:nvSpPr>
          <p:cNvPr id="16" name="TextBox 15"/>
          <p:cNvSpPr txBox="1"/>
          <p:nvPr/>
        </p:nvSpPr>
        <p:spPr>
          <a:xfrm>
            <a:off x="92748" y="762000"/>
            <a:ext cx="8969189" cy="2616101"/>
          </a:xfrm>
          <a:prstGeom prst="rect">
            <a:avLst/>
          </a:prstGeom>
          <a:noFill/>
        </p:spPr>
        <p:txBody>
          <a:bodyPr wrap="square" rtlCol="0">
            <a:spAutoFit/>
          </a:bodyPr>
          <a:lstStyle/>
          <a:p>
            <a:pPr marL="168275" indent="-168275">
              <a:spcBef>
                <a:spcPts val="1200"/>
              </a:spcBef>
              <a:buFont typeface="Arial" panose="020B0604020202020204" pitchFamily="34" charset="0"/>
              <a:buChar char="•"/>
            </a:pPr>
            <a:r>
              <a:rPr lang="en-US" sz="2400" dirty="0" smtClean="0"/>
              <a:t>This course will introduce the subject through only the following four types of </a:t>
            </a:r>
            <a:r>
              <a:rPr lang="en-US" sz="2400" dirty="0"/>
              <a:t>Variances </a:t>
            </a:r>
            <a:r>
              <a:rPr lang="en-US" sz="2400" dirty="0" smtClean="0"/>
              <a:t>in Direct costs:</a:t>
            </a:r>
          </a:p>
          <a:p>
            <a:pPr marL="347663" lvl="1" indent="-179388">
              <a:spcBef>
                <a:spcPts val="600"/>
              </a:spcBef>
              <a:buFontTx/>
              <a:buChar char="-"/>
            </a:pPr>
            <a:r>
              <a:rPr lang="en-US" sz="2400" dirty="0" smtClean="0"/>
              <a:t>Material Cost Variance (MCV)</a:t>
            </a:r>
          </a:p>
          <a:p>
            <a:pPr marL="347663" lvl="1" indent="-179388">
              <a:spcBef>
                <a:spcPts val="600"/>
              </a:spcBef>
              <a:buFontTx/>
              <a:buChar char="-"/>
            </a:pPr>
            <a:r>
              <a:rPr lang="en-US" sz="2400" dirty="0" smtClean="0"/>
              <a:t>Material Usage Variance (MUV)</a:t>
            </a:r>
          </a:p>
          <a:p>
            <a:pPr marL="347663" lvl="1" indent="-179388">
              <a:spcBef>
                <a:spcPts val="600"/>
              </a:spcBef>
              <a:buFontTx/>
              <a:buChar char="-"/>
            </a:pPr>
            <a:r>
              <a:rPr lang="en-US" sz="2400" dirty="0" smtClean="0"/>
              <a:t>Labour Wage Rate Variance (LRV)</a:t>
            </a:r>
          </a:p>
          <a:p>
            <a:pPr marL="347663" lvl="1" indent="-179388">
              <a:spcBef>
                <a:spcPts val="600"/>
              </a:spcBef>
              <a:buFontTx/>
              <a:buChar char="-"/>
            </a:pPr>
            <a:r>
              <a:rPr lang="en-US" sz="2400" dirty="0" smtClean="0"/>
              <a:t>Labour Efficiency Variance (LEV)</a:t>
            </a:r>
            <a:endParaRPr lang="en-US" sz="2400" dirty="0"/>
          </a:p>
        </p:txBody>
      </p:sp>
      <p:sp>
        <p:nvSpPr>
          <p:cNvPr id="5" name="Footer Placeholder 4"/>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593348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xEl>
                                              <p:pRg st="1" end="1"/>
                                            </p:txEl>
                                          </p:spTgt>
                                        </p:tgtEl>
                                        <p:attrNameLst>
                                          <p:attrName>style.visibility</p:attrName>
                                        </p:attrNameLst>
                                      </p:cBhvr>
                                      <p:to>
                                        <p:strVal val="visible"/>
                                      </p:to>
                                    </p:set>
                                    <p:animEffect transition="in" filter="fade">
                                      <p:cBhvr>
                                        <p:cTn id="10" dur="500"/>
                                        <p:tgtEl>
                                          <p:spTgt spid="1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animEffect transition="in" filter="fade">
                                      <p:cBhvr>
                                        <p:cTn id="13" dur="500"/>
                                        <p:tgtEl>
                                          <p:spTgt spid="16">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xEl>
                                              <p:pRg st="3" end="3"/>
                                            </p:txEl>
                                          </p:spTgt>
                                        </p:tgtEl>
                                        <p:attrNameLst>
                                          <p:attrName>style.visibility</p:attrName>
                                        </p:attrNameLst>
                                      </p:cBhvr>
                                      <p:to>
                                        <p:strVal val="visible"/>
                                      </p:to>
                                    </p:set>
                                    <p:animEffect transition="in" filter="fade">
                                      <p:cBhvr>
                                        <p:cTn id="16" dur="500"/>
                                        <p:tgtEl>
                                          <p:spTgt spid="16">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xEl>
                                              <p:pRg st="4" end="4"/>
                                            </p:txEl>
                                          </p:spTgt>
                                        </p:tgtEl>
                                        <p:attrNameLst>
                                          <p:attrName>style.visibility</p:attrName>
                                        </p:attrNameLst>
                                      </p:cBhvr>
                                      <p:to>
                                        <p:strVal val="visible"/>
                                      </p:to>
                                    </p:set>
                                    <p:animEffect transition="in" filter="fade">
                                      <p:cBhvr>
                                        <p:cTn id="19"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9651"/>
            <a:ext cx="9089201" cy="591275"/>
          </a:xfrm>
        </p:spPr>
        <p:txBody>
          <a:bodyPr tIns="0" bIns="0">
            <a:normAutofit/>
          </a:bodyPr>
          <a:lstStyle/>
          <a:p>
            <a:pPr algn="l"/>
            <a:r>
              <a:rPr lang="en-US" sz="2800" b="1" dirty="0" smtClean="0">
                <a:solidFill>
                  <a:srgbClr val="FF0000"/>
                </a:solidFill>
                <a:effectLst>
                  <a:outerShdw blurRad="38100" dist="38100" dir="2700000" algn="tl">
                    <a:srgbClr val="000000">
                      <a:alpha val="43137"/>
                    </a:srgbClr>
                  </a:outerShdw>
                </a:effectLst>
              </a:rPr>
              <a:t> Basic Definitions … 1/2</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81625"/>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16</a:t>
            </a:fld>
            <a:endParaRPr lang="en-US" b="1" dirty="0">
              <a:solidFill>
                <a:schemeClr val="tx1"/>
              </a:solidFill>
            </a:endParaRPr>
          </a:p>
        </p:txBody>
      </p:sp>
      <p:sp>
        <p:nvSpPr>
          <p:cNvPr id="16" name="TextBox 15"/>
          <p:cNvSpPr txBox="1"/>
          <p:nvPr/>
        </p:nvSpPr>
        <p:spPr>
          <a:xfrm>
            <a:off x="152400" y="709137"/>
            <a:ext cx="8839200" cy="1277273"/>
          </a:xfrm>
          <a:prstGeom prst="rect">
            <a:avLst/>
          </a:prstGeom>
          <a:noFill/>
        </p:spPr>
        <p:txBody>
          <a:bodyPr wrap="square" rtlCol="0">
            <a:spAutoFit/>
          </a:bodyPr>
          <a:lstStyle/>
          <a:p>
            <a:pPr>
              <a:spcBef>
                <a:spcPts val="600"/>
              </a:spcBef>
            </a:pPr>
            <a:r>
              <a:rPr lang="en-US" sz="2400" b="1" dirty="0" smtClean="0">
                <a:solidFill>
                  <a:srgbClr val="FF00FF"/>
                </a:solidFill>
              </a:rPr>
              <a:t>Material Rate Variance (MRV)</a:t>
            </a:r>
          </a:p>
          <a:p>
            <a:pPr marL="168275" indent="-168275">
              <a:spcBef>
                <a:spcPts val="600"/>
              </a:spcBef>
              <a:buFont typeface="Arial" panose="020B0604020202020204" pitchFamily="34" charset="0"/>
              <a:buChar char="•"/>
            </a:pPr>
            <a:r>
              <a:rPr lang="en-US" sz="2400" dirty="0" smtClean="0"/>
              <a:t>Variance due to difference in Actual &amp; Standard Rates </a:t>
            </a:r>
            <a:r>
              <a:rPr lang="en-US" sz="2400" u="sng" dirty="0" smtClean="0"/>
              <a:t>Actual Quantity</a:t>
            </a:r>
            <a:r>
              <a:rPr lang="en-US" sz="2400" dirty="0" smtClean="0"/>
              <a:t>.  </a:t>
            </a:r>
          </a:p>
        </p:txBody>
      </p:sp>
      <p:sp>
        <p:nvSpPr>
          <p:cNvPr id="6" name="TextBox 5"/>
          <p:cNvSpPr txBox="1"/>
          <p:nvPr/>
        </p:nvSpPr>
        <p:spPr>
          <a:xfrm>
            <a:off x="152400" y="1945635"/>
            <a:ext cx="8839200" cy="1277273"/>
          </a:xfrm>
          <a:prstGeom prst="rect">
            <a:avLst/>
          </a:prstGeom>
          <a:noFill/>
        </p:spPr>
        <p:txBody>
          <a:bodyPr wrap="square" rtlCol="0">
            <a:spAutoFit/>
          </a:bodyPr>
          <a:lstStyle/>
          <a:p>
            <a:pPr>
              <a:spcBef>
                <a:spcPts val="600"/>
              </a:spcBef>
            </a:pPr>
            <a:r>
              <a:rPr lang="en-US" sz="2400" b="1" dirty="0" smtClean="0">
                <a:solidFill>
                  <a:srgbClr val="FF00FF"/>
                </a:solidFill>
              </a:rPr>
              <a:t>Material Usage Variance (MUV)</a:t>
            </a:r>
          </a:p>
          <a:p>
            <a:pPr marL="168275" indent="-168275">
              <a:spcBef>
                <a:spcPts val="600"/>
              </a:spcBef>
              <a:buFont typeface="Arial" panose="020B0604020202020204" pitchFamily="34" charset="0"/>
              <a:buChar char="•"/>
            </a:pPr>
            <a:r>
              <a:rPr lang="en-US" sz="2400" dirty="0" smtClean="0"/>
              <a:t>Variance due to difference in Actual &amp; Standard Quantities at </a:t>
            </a:r>
            <a:r>
              <a:rPr lang="en-US" sz="2400" u="sng" dirty="0" smtClean="0"/>
              <a:t>Standard Rate</a:t>
            </a:r>
          </a:p>
        </p:txBody>
      </p:sp>
      <p:sp>
        <p:nvSpPr>
          <p:cNvPr id="8" name="TextBox 7"/>
          <p:cNvSpPr txBox="1"/>
          <p:nvPr/>
        </p:nvSpPr>
        <p:spPr>
          <a:xfrm>
            <a:off x="152400" y="3223324"/>
            <a:ext cx="8839200" cy="1277273"/>
          </a:xfrm>
          <a:prstGeom prst="rect">
            <a:avLst/>
          </a:prstGeom>
          <a:noFill/>
        </p:spPr>
        <p:txBody>
          <a:bodyPr wrap="square" rtlCol="0">
            <a:spAutoFit/>
          </a:bodyPr>
          <a:lstStyle/>
          <a:p>
            <a:pPr>
              <a:spcBef>
                <a:spcPts val="600"/>
              </a:spcBef>
            </a:pPr>
            <a:r>
              <a:rPr lang="en-US" sz="2400" b="1" dirty="0" smtClean="0">
                <a:solidFill>
                  <a:srgbClr val="FF00FF"/>
                </a:solidFill>
              </a:rPr>
              <a:t>Labour Wage Rate Variance (LRV)</a:t>
            </a:r>
          </a:p>
          <a:p>
            <a:pPr marL="168275" indent="-168275">
              <a:spcBef>
                <a:spcPts val="600"/>
              </a:spcBef>
              <a:buFont typeface="Arial" panose="020B0604020202020204" pitchFamily="34" charset="0"/>
              <a:buChar char="•"/>
            </a:pPr>
            <a:r>
              <a:rPr lang="en-US" sz="2400" dirty="0" smtClean="0"/>
              <a:t>Variance due to difference in Actual &amp; Standard Labour Rates on </a:t>
            </a:r>
            <a:r>
              <a:rPr lang="en-US" sz="2400" u="sng" dirty="0" smtClean="0"/>
              <a:t>Actual Worktime or Effort</a:t>
            </a:r>
          </a:p>
        </p:txBody>
      </p:sp>
      <p:sp>
        <p:nvSpPr>
          <p:cNvPr id="9" name="TextBox 8"/>
          <p:cNvSpPr txBox="1"/>
          <p:nvPr/>
        </p:nvSpPr>
        <p:spPr>
          <a:xfrm>
            <a:off x="152400" y="4484536"/>
            <a:ext cx="8839200" cy="1277273"/>
          </a:xfrm>
          <a:prstGeom prst="rect">
            <a:avLst/>
          </a:prstGeom>
          <a:noFill/>
        </p:spPr>
        <p:txBody>
          <a:bodyPr wrap="square" rtlCol="0">
            <a:spAutoFit/>
          </a:bodyPr>
          <a:lstStyle/>
          <a:p>
            <a:pPr>
              <a:spcBef>
                <a:spcPts val="600"/>
              </a:spcBef>
            </a:pPr>
            <a:r>
              <a:rPr lang="en-US" sz="2400" b="1" dirty="0" smtClean="0">
                <a:solidFill>
                  <a:srgbClr val="FF00FF"/>
                </a:solidFill>
              </a:rPr>
              <a:t>Labour Efficiency Variance (LEV)</a:t>
            </a:r>
          </a:p>
          <a:p>
            <a:pPr marL="168275" indent="-168275">
              <a:spcBef>
                <a:spcPts val="600"/>
              </a:spcBef>
              <a:buFont typeface="Arial" panose="020B0604020202020204" pitchFamily="34" charset="0"/>
              <a:buChar char="•"/>
            </a:pPr>
            <a:r>
              <a:rPr lang="en-US" sz="2400" dirty="0" smtClean="0"/>
              <a:t>Variance due to difference in Actual &amp; Standard Worktimes or Efforts at </a:t>
            </a:r>
            <a:r>
              <a:rPr lang="en-US" sz="2400" u="sng" dirty="0" smtClean="0"/>
              <a:t>Standard Labour Rate</a:t>
            </a:r>
          </a:p>
        </p:txBody>
      </p:sp>
      <p:sp>
        <p:nvSpPr>
          <p:cNvPr id="13" name="TextBox 12"/>
          <p:cNvSpPr txBox="1"/>
          <p:nvPr/>
        </p:nvSpPr>
        <p:spPr>
          <a:xfrm>
            <a:off x="871146" y="5853316"/>
            <a:ext cx="7391400" cy="830997"/>
          </a:xfrm>
          <a:prstGeom prst="rect">
            <a:avLst/>
          </a:prstGeom>
          <a:solidFill>
            <a:schemeClr val="accent6">
              <a:lumMod val="20000"/>
              <a:lumOff val="80000"/>
            </a:schemeClr>
          </a:solidFill>
          <a:ln>
            <a:solidFill>
              <a:schemeClr val="tx1"/>
            </a:solidFill>
          </a:ln>
        </p:spPr>
        <p:txBody>
          <a:bodyPr wrap="square" rtlCol="0">
            <a:spAutoFit/>
          </a:bodyPr>
          <a:lstStyle/>
          <a:p>
            <a:pPr algn="ctr">
              <a:buSzPct val="80000"/>
            </a:pPr>
            <a:r>
              <a:rPr lang="en-US" sz="2400" dirty="0" smtClean="0"/>
              <a:t>Variance FAVOURABLE if respective </a:t>
            </a:r>
          </a:p>
          <a:p>
            <a:pPr algn="ctr">
              <a:buSzPct val="80000"/>
            </a:pPr>
            <a:r>
              <a:rPr lang="en-US" sz="2400" dirty="0" smtClean="0"/>
              <a:t>ACTUAL RATE or QTY &lt; STD </a:t>
            </a:r>
            <a:r>
              <a:rPr lang="en-US" sz="2400" dirty="0"/>
              <a:t>RATE or </a:t>
            </a:r>
            <a:r>
              <a:rPr lang="en-US" sz="2400" dirty="0" smtClean="0"/>
              <a:t>QTY, &amp; vice versa</a:t>
            </a:r>
            <a:endParaRPr lang="en-US" sz="2400" dirty="0"/>
          </a:p>
        </p:txBody>
      </p:sp>
      <p:sp>
        <p:nvSpPr>
          <p:cNvPr id="5" name="Footer Placeholder 4"/>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2906667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p:bldP spid="8" grpId="0"/>
      <p:bldP spid="9" grpId="0"/>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7620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Basic </a:t>
            </a:r>
            <a:r>
              <a:rPr lang="en-US" sz="2800" b="1" dirty="0">
                <a:solidFill>
                  <a:srgbClr val="FF0000"/>
                </a:solidFill>
                <a:effectLst>
                  <a:outerShdw blurRad="38100" dist="38100" dir="2700000" algn="tl">
                    <a:srgbClr val="000000">
                      <a:alpha val="43137"/>
                    </a:srgbClr>
                  </a:outerShdw>
                </a:effectLst>
              </a:rPr>
              <a:t>Definitions … </a:t>
            </a:r>
            <a:r>
              <a:rPr lang="en-US" sz="2800" b="1" dirty="0" smtClean="0">
                <a:solidFill>
                  <a:srgbClr val="FF0000"/>
                </a:solidFill>
                <a:effectLst>
                  <a:outerShdw blurRad="38100" dist="38100" dir="2700000" algn="tl">
                    <a:srgbClr val="000000">
                      <a:alpha val="43137"/>
                    </a:srgbClr>
                  </a:outerShdw>
                </a:effectLst>
              </a:rPr>
              <a:t>2/2</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17</a:t>
            </a:fld>
            <a:endParaRPr lang="en-US" b="1"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077595414"/>
              </p:ext>
            </p:extLst>
          </p:nvPr>
        </p:nvGraphicFramePr>
        <p:xfrm>
          <a:off x="144172" y="762000"/>
          <a:ext cx="8882742" cy="4114800"/>
        </p:xfrm>
        <a:graphic>
          <a:graphicData uri="http://schemas.openxmlformats.org/drawingml/2006/table">
            <a:tbl>
              <a:tblPr firstRow="1" bandRow="1">
                <a:tableStyleId>{5940675A-B579-460E-94D1-54222C63F5DA}</a:tableStyleId>
              </a:tblPr>
              <a:tblGrid>
                <a:gridCol w="1336342"/>
                <a:gridCol w="3773200"/>
                <a:gridCol w="3773200"/>
              </a:tblGrid>
              <a:tr h="822960">
                <a:tc>
                  <a:txBody>
                    <a:bodyPr/>
                    <a:lstStyle/>
                    <a:p>
                      <a:r>
                        <a:rPr lang="en-US" sz="2400" b="1" dirty="0" smtClean="0"/>
                        <a:t>Variance</a:t>
                      </a:r>
                      <a:endParaRPr lang="en-US" sz="2400" b="1" dirty="0"/>
                    </a:p>
                  </a:txBody>
                  <a:tcPr>
                    <a:solidFill>
                      <a:schemeClr val="bg1">
                        <a:lumMod val="85000"/>
                      </a:schemeClr>
                    </a:solidFill>
                  </a:tcPr>
                </a:tc>
                <a:tc>
                  <a:txBody>
                    <a:bodyPr/>
                    <a:lstStyle/>
                    <a:p>
                      <a:r>
                        <a:rPr lang="en-US" sz="2400" b="1" dirty="0" smtClean="0"/>
                        <a:t>Fixed Attribute</a:t>
                      </a:r>
                      <a:endParaRPr lang="en-US" sz="2400" b="1" dirty="0"/>
                    </a:p>
                  </a:txBody>
                  <a:tcPr>
                    <a:solidFill>
                      <a:schemeClr val="bg1">
                        <a:lumMod val="85000"/>
                      </a:schemeClr>
                    </a:solidFill>
                  </a:tcPr>
                </a:tc>
                <a:tc>
                  <a:txBody>
                    <a:bodyPr/>
                    <a:lstStyle/>
                    <a:p>
                      <a:r>
                        <a:rPr lang="en-US" sz="2400" b="1" dirty="0" smtClean="0"/>
                        <a:t>Differing  Attributes</a:t>
                      </a:r>
                      <a:endParaRPr lang="en-US" sz="2400" b="1" dirty="0"/>
                    </a:p>
                  </a:txBody>
                  <a:tcPr>
                    <a:solidFill>
                      <a:schemeClr val="bg1">
                        <a:lumMod val="85000"/>
                      </a:schemeClr>
                    </a:solidFill>
                  </a:tcPr>
                </a:tc>
              </a:tr>
              <a:tr h="822960">
                <a:tc>
                  <a:txBody>
                    <a:bodyPr/>
                    <a:lstStyle/>
                    <a:p>
                      <a:pPr algn="ctr"/>
                      <a:r>
                        <a:rPr lang="en-US" sz="2400" b="0" dirty="0" smtClean="0"/>
                        <a:t>MRV</a:t>
                      </a:r>
                      <a:endParaRPr lang="en-US" sz="2400" b="0" dirty="0"/>
                    </a:p>
                  </a:txBody>
                  <a:tcPr/>
                </a:tc>
                <a:tc>
                  <a:txBody>
                    <a:bodyPr/>
                    <a:lstStyle/>
                    <a:p>
                      <a:r>
                        <a:rPr lang="en-US" sz="2400" b="0" dirty="0" smtClean="0"/>
                        <a:t>Actual</a:t>
                      </a:r>
                      <a:r>
                        <a:rPr lang="en-US" sz="2400" b="0" baseline="0" dirty="0" smtClean="0"/>
                        <a:t> Quantity of Material </a:t>
                      </a:r>
                      <a:endParaRPr lang="en-US" sz="2400" b="0" dirty="0"/>
                    </a:p>
                  </a:txBody>
                  <a:tcPr/>
                </a:tc>
                <a:tc>
                  <a:txBody>
                    <a:bodyPr/>
                    <a:lstStyle/>
                    <a:p>
                      <a:r>
                        <a:rPr lang="en-US" sz="2400" b="0" dirty="0" smtClean="0"/>
                        <a:t>Actual &amp; Standard Purchase</a:t>
                      </a:r>
                      <a:r>
                        <a:rPr lang="en-US" sz="2400" b="0" baseline="0" dirty="0" smtClean="0"/>
                        <a:t> Costs</a:t>
                      </a:r>
                      <a:endParaRPr lang="en-US" sz="2400" b="0" dirty="0"/>
                    </a:p>
                  </a:txBody>
                  <a:tcPr/>
                </a:tc>
              </a:tr>
              <a:tr h="822960">
                <a:tc>
                  <a:txBody>
                    <a:bodyPr/>
                    <a:lstStyle/>
                    <a:p>
                      <a:pPr algn="ctr"/>
                      <a:r>
                        <a:rPr lang="en-US" sz="2400" b="0" dirty="0" smtClean="0"/>
                        <a:t>MUV</a:t>
                      </a:r>
                      <a:endParaRPr lang="en-US" sz="2400" b="0" dirty="0"/>
                    </a:p>
                  </a:txBody>
                  <a:tcPr/>
                </a:tc>
                <a:tc>
                  <a:txBody>
                    <a:bodyPr/>
                    <a:lstStyle/>
                    <a:p>
                      <a:r>
                        <a:rPr lang="en-US" sz="2400" b="0" dirty="0" smtClean="0"/>
                        <a:t>Standard</a:t>
                      </a:r>
                      <a:r>
                        <a:rPr lang="en-US" sz="2400" b="0" baseline="0" dirty="0" smtClean="0"/>
                        <a:t> Cost of Material </a:t>
                      </a:r>
                      <a:endParaRPr lang="en-US" sz="2400" b="0" dirty="0"/>
                    </a:p>
                  </a:txBody>
                  <a:tcPr/>
                </a:tc>
                <a:tc>
                  <a:txBody>
                    <a:bodyPr/>
                    <a:lstStyle/>
                    <a:p>
                      <a:r>
                        <a:rPr lang="en-US" sz="2400" b="0" dirty="0" smtClean="0"/>
                        <a:t>Actual &amp; Standard Quantities of Material</a:t>
                      </a:r>
                      <a:endParaRPr lang="en-US" sz="2400" b="0" dirty="0"/>
                    </a:p>
                  </a:txBody>
                  <a:tcPr/>
                </a:tc>
              </a:tr>
              <a:tr h="822960">
                <a:tc>
                  <a:txBody>
                    <a:bodyPr/>
                    <a:lstStyle/>
                    <a:p>
                      <a:pPr algn="ctr"/>
                      <a:r>
                        <a:rPr lang="en-US" sz="2400" b="0" dirty="0" smtClean="0"/>
                        <a:t>LRV</a:t>
                      </a:r>
                      <a:endParaRPr lang="en-US" sz="2400" b="0" dirty="0"/>
                    </a:p>
                  </a:txBody>
                  <a:tcPr>
                    <a:solidFill>
                      <a:schemeClr val="accent6">
                        <a:lumMod val="20000"/>
                        <a:lumOff val="80000"/>
                      </a:schemeClr>
                    </a:solidFill>
                  </a:tcPr>
                </a:tc>
                <a:tc>
                  <a:txBody>
                    <a:bodyPr/>
                    <a:lstStyle/>
                    <a:p>
                      <a:r>
                        <a:rPr lang="en-US" sz="2400" b="0" dirty="0" smtClean="0"/>
                        <a:t>Actual</a:t>
                      </a:r>
                      <a:r>
                        <a:rPr lang="en-US" sz="2400" b="0" baseline="0" dirty="0" smtClean="0"/>
                        <a:t> Worktime</a:t>
                      </a:r>
                      <a:endParaRPr lang="en-US" sz="2400" b="0" dirty="0"/>
                    </a:p>
                  </a:txBody>
                  <a:tcPr>
                    <a:solidFill>
                      <a:schemeClr val="accent6">
                        <a:lumMod val="20000"/>
                        <a:lumOff val="80000"/>
                      </a:schemeClr>
                    </a:solidFill>
                  </a:tcPr>
                </a:tc>
                <a:tc>
                  <a:txBody>
                    <a:bodyPr/>
                    <a:lstStyle/>
                    <a:p>
                      <a:r>
                        <a:rPr lang="en-US" sz="2400" b="0" dirty="0" smtClean="0"/>
                        <a:t>Actual &amp; Standard Labour Rates</a:t>
                      </a:r>
                      <a:endParaRPr lang="en-US" sz="2400" b="0" dirty="0"/>
                    </a:p>
                  </a:txBody>
                  <a:tcPr>
                    <a:solidFill>
                      <a:schemeClr val="accent6">
                        <a:lumMod val="20000"/>
                        <a:lumOff val="80000"/>
                      </a:schemeClr>
                    </a:solidFill>
                  </a:tcPr>
                </a:tc>
              </a:tr>
              <a:tr h="822960">
                <a:tc>
                  <a:txBody>
                    <a:bodyPr/>
                    <a:lstStyle/>
                    <a:p>
                      <a:pPr algn="ctr"/>
                      <a:r>
                        <a:rPr lang="en-US" sz="2400" b="0" dirty="0" smtClean="0"/>
                        <a:t>LEV</a:t>
                      </a:r>
                      <a:endParaRPr lang="en-US" sz="2400" b="0" dirty="0"/>
                    </a:p>
                  </a:txBody>
                  <a:tcPr>
                    <a:solidFill>
                      <a:schemeClr val="accent6">
                        <a:lumMod val="20000"/>
                        <a:lumOff val="80000"/>
                      </a:schemeClr>
                    </a:solidFill>
                  </a:tcPr>
                </a:tc>
                <a:tc>
                  <a:txBody>
                    <a:bodyPr/>
                    <a:lstStyle/>
                    <a:p>
                      <a:r>
                        <a:rPr lang="en-US" sz="2400" b="0" dirty="0" smtClean="0"/>
                        <a:t>Standard</a:t>
                      </a:r>
                      <a:r>
                        <a:rPr lang="en-US" sz="2400" b="0" baseline="0" dirty="0" smtClean="0"/>
                        <a:t> Labour Rate</a:t>
                      </a:r>
                      <a:endParaRPr lang="en-US" sz="2400" b="0" dirty="0"/>
                    </a:p>
                  </a:txBody>
                  <a:tcPr>
                    <a:solidFill>
                      <a:schemeClr val="accent6">
                        <a:lumMod val="20000"/>
                        <a:lumOff val="80000"/>
                      </a:schemeClr>
                    </a:solidFill>
                  </a:tcPr>
                </a:tc>
                <a:tc>
                  <a:txBody>
                    <a:bodyPr/>
                    <a:lstStyle/>
                    <a:p>
                      <a:r>
                        <a:rPr lang="en-US" sz="2400" b="0" dirty="0" smtClean="0"/>
                        <a:t>Actual &amp; Standard Worktime</a:t>
                      </a:r>
                      <a:endParaRPr lang="en-US" sz="2400" b="0" dirty="0"/>
                    </a:p>
                  </a:txBody>
                  <a:tcPr>
                    <a:solidFill>
                      <a:schemeClr val="accent6">
                        <a:lumMod val="20000"/>
                        <a:lumOff val="80000"/>
                      </a:schemeClr>
                    </a:solidFill>
                  </a:tcPr>
                </a:tc>
              </a:tr>
            </a:tbl>
          </a:graphicData>
        </a:graphic>
      </p:graphicFrame>
      <p:sp>
        <p:nvSpPr>
          <p:cNvPr id="6" name="TextBox 5"/>
          <p:cNvSpPr txBox="1"/>
          <p:nvPr/>
        </p:nvSpPr>
        <p:spPr>
          <a:xfrm>
            <a:off x="229158" y="4909211"/>
            <a:ext cx="8686242" cy="1938992"/>
          </a:xfrm>
          <a:prstGeom prst="rect">
            <a:avLst/>
          </a:prstGeom>
          <a:noFill/>
        </p:spPr>
        <p:txBody>
          <a:bodyPr wrap="square" rtlCol="0">
            <a:spAutoFit/>
          </a:bodyPr>
          <a:lstStyle/>
          <a:p>
            <a:r>
              <a:rPr lang="en-US" sz="2000" dirty="0" smtClean="0"/>
              <a:t>Worktime or Effort measured in Man-Hours, Man-Days, Man-Weeks, Man-Months &amp; so on, where:</a:t>
            </a:r>
          </a:p>
          <a:p>
            <a:pPr marL="1600200" indent="-1600200"/>
            <a:r>
              <a:rPr lang="en-US" sz="2000" dirty="0" smtClean="0"/>
              <a:t>One Man-Hour	= </a:t>
            </a:r>
            <a:r>
              <a:rPr lang="en-US" sz="2000" dirty="0"/>
              <a:t>One Man working for One Hour</a:t>
            </a:r>
          </a:p>
          <a:p>
            <a:pPr marL="1600200" indent="-1600200"/>
            <a:r>
              <a:rPr lang="en-US" sz="2000" dirty="0"/>
              <a:t>One </a:t>
            </a:r>
            <a:r>
              <a:rPr lang="en-US" sz="2000" dirty="0" smtClean="0"/>
              <a:t>May-Day	= One Man working for One Day (8 Hours) </a:t>
            </a:r>
          </a:p>
          <a:p>
            <a:pPr marL="1828800" indent="-1828800">
              <a:tabLst>
                <a:tab pos="1600200" algn="l"/>
              </a:tabLst>
            </a:pPr>
            <a:r>
              <a:rPr lang="en-US" sz="2000" dirty="0" smtClean="0"/>
              <a:t>One Man-Week= One Man working for One Week (40 Hours or 5 days, @ 8 Hours per day, or as planned in the Project Calendar)</a:t>
            </a:r>
            <a:endParaRPr lang="en-US" sz="2000" dirty="0"/>
          </a:p>
        </p:txBody>
      </p:sp>
      <p:sp>
        <p:nvSpPr>
          <p:cNvPr id="7" name="Footer Placeholder 6"/>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1237508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52400"/>
            <a:ext cx="9089201" cy="762000"/>
          </a:xfrm>
        </p:spPr>
        <p:txBody>
          <a:bodyPr vert="horz" lIns="91440" tIns="0" rIns="91440" bIns="0" rtlCol="0" anchor="ctr">
            <a:normAutofit/>
          </a:bodyPr>
          <a:lstStyle/>
          <a:p>
            <a:pPr algn="l"/>
            <a:r>
              <a:rPr lang="en-US" sz="2800" b="1" dirty="0">
                <a:solidFill>
                  <a:srgbClr val="FF0000"/>
                </a:solidFill>
                <a:effectLst>
                  <a:outerShdw blurRad="38100" dist="38100" dir="2700000" algn="tl">
                    <a:srgbClr val="000000">
                      <a:alpha val="43137"/>
                    </a:srgbClr>
                  </a:outerShdw>
                </a:effectLst>
              </a:rPr>
              <a:t> </a:t>
            </a:r>
            <a:r>
              <a:rPr lang="en-US" sz="2800" b="1" dirty="0" smtClean="0">
                <a:solidFill>
                  <a:srgbClr val="FF0000"/>
                </a:solidFill>
                <a:effectLst>
                  <a:outerShdw blurRad="38100" dist="38100" dir="2700000" algn="tl">
                    <a:srgbClr val="000000">
                      <a:alpha val="43137"/>
                    </a:srgbClr>
                  </a:outerShdw>
                </a:effectLst>
              </a:rPr>
              <a:t>Working out Standard Quantity (SQ) … 1/2</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334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18</a:t>
            </a:fld>
            <a:endParaRPr lang="en-US" b="1" dirty="0">
              <a:solidFill>
                <a:schemeClr val="tx1"/>
              </a:solidFill>
            </a:endParaRPr>
          </a:p>
        </p:txBody>
      </p:sp>
      <p:sp>
        <p:nvSpPr>
          <p:cNvPr id="20" name="TextBox 19"/>
          <p:cNvSpPr txBox="1"/>
          <p:nvPr/>
        </p:nvSpPr>
        <p:spPr>
          <a:xfrm>
            <a:off x="41030" y="615462"/>
            <a:ext cx="8950569" cy="6186309"/>
          </a:xfrm>
          <a:prstGeom prst="rect">
            <a:avLst/>
          </a:prstGeom>
          <a:noFill/>
        </p:spPr>
        <p:txBody>
          <a:bodyPr wrap="square" rtlCol="0">
            <a:spAutoFit/>
          </a:bodyPr>
          <a:lstStyle/>
          <a:p>
            <a:pPr marL="168275" indent="-168275">
              <a:spcBef>
                <a:spcPts val="600"/>
              </a:spcBef>
              <a:buFont typeface="Arial" panose="020B0604020202020204" pitchFamily="34" charset="0"/>
              <a:buChar char="•"/>
            </a:pPr>
            <a:r>
              <a:rPr lang="en-US" sz="2400" dirty="0" smtClean="0"/>
              <a:t>Due care needs to be exercised when working out SQ from the </a:t>
            </a:r>
            <a:r>
              <a:rPr lang="en-US" sz="2400" u="sng" dirty="0" smtClean="0"/>
              <a:t>Quantity Standards</a:t>
            </a:r>
            <a:r>
              <a:rPr lang="en-US" sz="2400" dirty="0" smtClean="0"/>
              <a:t> as given in the Company’s OPAs, manufacturing standards or such other documents.  The underlying principle is to apply the Quantity Standard to the scope of the activity/deliverable (Quantity produced, Area covered </a:t>
            </a:r>
            <a:r>
              <a:rPr lang="en-US" sz="2400" dirty="0" err="1" smtClean="0"/>
              <a:t>etc</a:t>
            </a:r>
            <a:r>
              <a:rPr lang="en-US" sz="2400" dirty="0" smtClean="0"/>
              <a:t>) to get the SQ.  Following table illustrates:</a:t>
            </a:r>
          </a:p>
          <a:p>
            <a:pPr marL="168275" indent="-168275">
              <a:spcBef>
                <a:spcPts val="600"/>
              </a:spcBef>
              <a:buFont typeface="Arial" panose="020B0604020202020204" pitchFamily="34" charset="0"/>
              <a:buChar char="•"/>
            </a:pPr>
            <a:endParaRPr lang="en-US" sz="2400" dirty="0" smtClean="0"/>
          </a:p>
          <a:p>
            <a:pPr marL="168275" indent="-168275">
              <a:spcBef>
                <a:spcPts val="600"/>
              </a:spcBef>
              <a:buFont typeface="Arial" panose="020B0604020202020204" pitchFamily="34" charset="0"/>
              <a:buChar char="•"/>
            </a:pPr>
            <a:endParaRPr lang="en-US" sz="2400" dirty="0" smtClean="0"/>
          </a:p>
          <a:p>
            <a:pPr marL="168275" indent="-168275">
              <a:spcBef>
                <a:spcPts val="1200"/>
              </a:spcBef>
              <a:buFont typeface="Arial" panose="020B0604020202020204" pitchFamily="34" charset="0"/>
              <a:buChar char="•"/>
            </a:pPr>
            <a:endParaRPr lang="en-US" sz="2400" dirty="0"/>
          </a:p>
          <a:p>
            <a:pPr marL="168275" indent="-168275">
              <a:spcBef>
                <a:spcPts val="1200"/>
              </a:spcBef>
              <a:buFont typeface="Arial" panose="020B0604020202020204" pitchFamily="34" charset="0"/>
              <a:buChar char="•"/>
            </a:pPr>
            <a:endParaRPr lang="en-US" sz="2400" dirty="0" smtClean="0"/>
          </a:p>
          <a:p>
            <a:pPr marL="168275" indent="-168275">
              <a:spcBef>
                <a:spcPts val="1200"/>
              </a:spcBef>
              <a:buFont typeface="Arial" panose="020B0604020202020204" pitchFamily="34" charset="0"/>
              <a:buChar char="•"/>
            </a:pPr>
            <a:endParaRPr lang="en-US" sz="2400" dirty="0" smtClean="0"/>
          </a:p>
          <a:p>
            <a:pPr marL="168275" indent="-168275">
              <a:spcBef>
                <a:spcPts val="1200"/>
              </a:spcBef>
              <a:buFont typeface="Arial" panose="020B0604020202020204" pitchFamily="34" charset="0"/>
              <a:buChar char="•"/>
            </a:pPr>
            <a:endParaRPr lang="en-US" sz="2400" dirty="0"/>
          </a:p>
          <a:p>
            <a:pPr marL="168275" indent="-168275">
              <a:spcBef>
                <a:spcPts val="1200"/>
              </a:spcBef>
              <a:buFont typeface="Arial" panose="020B0604020202020204" pitchFamily="34" charset="0"/>
              <a:buChar char="•"/>
            </a:pPr>
            <a:r>
              <a:rPr lang="en-US" sz="2400" dirty="0" smtClean="0"/>
              <a:t>SQ has nothing to do with the quantity purchased, consumed or available ex-stock</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3356059513"/>
              </p:ext>
            </p:extLst>
          </p:nvPr>
        </p:nvGraphicFramePr>
        <p:xfrm>
          <a:off x="40942" y="2930325"/>
          <a:ext cx="9070401" cy="2931160"/>
        </p:xfrm>
        <a:graphic>
          <a:graphicData uri="http://schemas.openxmlformats.org/drawingml/2006/table">
            <a:tbl>
              <a:tblPr firstRow="1" bandRow="1">
                <a:tableStyleId>{5940675A-B579-460E-94D1-54222C63F5DA}</a:tableStyleId>
              </a:tblPr>
              <a:tblGrid>
                <a:gridCol w="1178258"/>
                <a:gridCol w="1371600"/>
                <a:gridCol w="2438400"/>
                <a:gridCol w="1676400"/>
                <a:gridCol w="2405743"/>
              </a:tblGrid>
              <a:tr h="370840">
                <a:tc>
                  <a:txBody>
                    <a:bodyPr/>
                    <a:lstStyle/>
                    <a:p>
                      <a:r>
                        <a:rPr lang="en-US" b="1" dirty="0" smtClean="0"/>
                        <a:t>Material</a:t>
                      </a:r>
                      <a:endParaRPr lang="en-US" b="1" dirty="0"/>
                    </a:p>
                  </a:txBody>
                  <a:tcPr anchor="b">
                    <a:solidFill>
                      <a:srgbClr val="FFFFB7"/>
                    </a:solidFill>
                  </a:tcPr>
                </a:tc>
                <a:tc>
                  <a:txBody>
                    <a:bodyPr/>
                    <a:lstStyle/>
                    <a:p>
                      <a:r>
                        <a:rPr lang="en-US" b="1" dirty="0" smtClean="0"/>
                        <a:t>Activity Deliverable</a:t>
                      </a:r>
                      <a:endParaRPr lang="en-US" b="1" dirty="0"/>
                    </a:p>
                  </a:txBody>
                  <a:tcPr anchor="b">
                    <a:solidFill>
                      <a:srgbClr val="FFFFB7"/>
                    </a:solidFill>
                  </a:tcPr>
                </a:tc>
                <a:tc>
                  <a:txBody>
                    <a:bodyPr/>
                    <a:lstStyle/>
                    <a:p>
                      <a:r>
                        <a:rPr lang="en-US" b="1" dirty="0" smtClean="0"/>
                        <a:t>Quantity Standard (</a:t>
                      </a:r>
                      <a:r>
                        <a:rPr lang="en-US" b="1" dirty="0" err="1" smtClean="0"/>
                        <a:t>qs</a:t>
                      </a:r>
                      <a:r>
                        <a:rPr lang="en-US" b="1" dirty="0" smtClean="0"/>
                        <a:t>)</a:t>
                      </a:r>
                      <a:endParaRPr lang="en-US" b="1" dirty="0"/>
                    </a:p>
                  </a:txBody>
                  <a:tcPr anchor="b">
                    <a:solidFill>
                      <a:srgbClr val="FFFFB7"/>
                    </a:solidFill>
                  </a:tcPr>
                </a:tc>
                <a:tc>
                  <a:txBody>
                    <a:bodyPr/>
                    <a:lstStyle/>
                    <a:p>
                      <a:r>
                        <a:rPr lang="en-US" b="1" dirty="0" smtClean="0"/>
                        <a:t>Deliverable Scope (s)</a:t>
                      </a:r>
                      <a:endParaRPr lang="en-US" b="1" dirty="0"/>
                    </a:p>
                  </a:txBody>
                  <a:tcPr anchor="b">
                    <a:noFill/>
                  </a:tcPr>
                </a:tc>
                <a:tc>
                  <a:txBody>
                    <a:bodyPr/>
                    <a:lstStyle/>
                    <a:p>
                      <a:r>
                        <a:rPr lang="en-US" b="1" dirty="0" smtClean="0"/>
                        <a:t>SQ = </a:t>
                      </a:r>
                      <a:r>
                        <a:rPr lang="en-US" b="1" dirty="0" err="1" smtClean="0"/>
                        <a:t>qs</a:t>
                      </a:r>
                      <a:r>
                        <a:rPr lang="en-US" b="1" dirty="0" smtClean="0"/>
                        <a:t> x s</a:t>
                      </a:r>
                      <a:endParaRPr lang="en-US" b="1" dirty="0"/>
                    </a:p>
                  </a:txBody>
                  <a:tcPr anchor="b">
                    <a:noFill/>
                  </a:tcPr>
                </a:tc>
              </a:tr>
              <a:tr h="370840">
                <a:tc>
                  <a:txBody>
                    <a:bodyPr/>
                    <a:lstStyle/>
                    <a:p>
                      <a:r>
                        <a:rPr lang="en-US" dirty="0" smtClean="0"/>
                        <a:t>Cement</a:t>
                      </a:r>
                      <a:endParaRPr lang="en-US" dirty="0"/>
                    </a:p>
                  </a:txBody>
                  <a:tcPr>
                    <a:solidFill>
                      <a:srgbClr val="FFFFB7"/>
                    </a:solidFill>
                  </a:tcPr>
                </a:tc>
                <a:tc>
                  <a:txBody>
                    <a:bodyPr/>
                    <a:lstStyle/>
                    <a:p>
                      <a:r>
                        <a:rPr lang="en-US" baseline="0" dirty="0" smtClean="0"/>
                        <a:t>5” thick slab</a:t>
                      </a:r>
                      <a:endParaRPr lang="en-US" dirty="0"/>
                    </a:p>
                  </a:txBody>
                  <a:tcPr>
                    <a:solidFill>
                      <a:srgbClr val="FFFFB7"/>
                    </a:solidFill>
                  </a:tcPr>
                </a:tc>
                <a:tc>
                  <a:txBody>
                    <a:bodyPr/>
                    <a:lstStyle/>
                    <a:p>
                      <a:r>
                        <a:rPr lang="en-US" dirty="0" smtClean="0"/>
                        <a:t>0.5 bag/</a:t>
                      </a:r>
                      <a:r>
                        <a:rPr lang="en-US" dirty="0" err="1" smtClean="0"/>
                        <a:t>sq</a:t>
                      </a:r>
                      <a:r>
                        <a:rPr lang="en-US" baseline="0" dirty="0" smtClean="0"/>
                        <a:t> </a:t>
                      </a:r>
                      <a:r>
                        <a:rPr lang="en-US" baseline="0" dirty="0" err="1" smtClean="0"/>
                        <a:t>ft</a:t>
                      </a:r>
                      <a:r>
                        <a:rPr lang="en-US" baseline="0" dirty="0" smtClean="0"/>
                        <a:t> of slab</a:t>
                      </a:r>
                      <a:endParaRPr lang="en-US" dirty="0"/>
                    </a:p>
                  </a:txBody>
                  <a:tcPr>
                    <a:solidFill>
                      <a:srgbClr val="FFFFB7"/>
                    </a:solidFill>
                  </a:tcPr>
                </a:tc>
                <a:tc>
                  <a:txBody>
                    <a:bodyPr/>
                    <a:lstStyle/>
                    <a:p>
                      <a:r>
                        <a:rPr lang="en-US" dirty="0" smtClean="0"/>
                        <a:t>2,000</a:t>
                      </a:r>
                      <a:r>
                        <a:rPr lang="en-US" baseline="0" dirty="0" smtClean="0"/>
                        <a:t> </a:t>
                      </a:r>
                      <a:r>
                        <a:rPr lang="en-US" baseline="0" dirty="0" err="1" smtClean="0"/>
                        <a:t>sq</a:t>
                      </a:r>
                      <a:r>
                        <a:rPr lang="en-US" baseline="0" dirty="0" smtClean="0"/>
                        <a:t> </a:t>
                      </a:r>
                      <a:r>
                        <a:rPr lang="en-US" baseline="0" dirty="0" err="1" smtClean="0"/>
                        <a:t>ft</a:t>
                      </a:r>
                      <a:r>
                        <a:rPr lang="en-US" baseline="0" dirty="0" smtClean="0"/>
                        <a:t> slab</a:t>
                      </a:r>
                      <a:endParaRPr lang="en-US" dirty="0"/>
                    </a:p>
                  </a:txBody>
                  <a:tcPr>
                    <a:noFill/>
                  </a:tcPr>
                </a:tc>
                <a:tc>
                  <a:txBody>
                    <a:bodyPr/>
                    <a:lstStyle/>
                    <a:p>
                      <a:r>
                        <a:rPr lang="en-US" dirty="0" smtClean="0"/>
                        <a:t>0.5x2,000 = 1,000</a:t>
                      </a:r>
                      <a:r>
                        <a:rPr lang="en-US" baseline="0" dirty="0" smtClean="0"/>
                        <a:t> bags</a:t>
                      </a:r>
                      <a:endParaRPr lang="en-US" dirty="0"/>
                    </a:p>
                  </a:txBody>
                  <a:tcPr>
                    <a:noFill/>
                  </a:tcPr>
                </a:tc>
              </a:tr>
              <a:tr h="370840">
                <a:tc>
                  <a:txBody>
                    <a:bodyPr/>
                    <a:lstStyle/>
                    <a:p>
                      <a:r>
                        <a:rPr lang="en-US" dirty="0" smtClean="0"/>
                        <a:t>Limestone</a:t>
                      </a:r>
                      <a:endParaRPr lang="en-US" dirty="0"/>
                    </a:p>
                  </a:txBody>
                  <a:tcPr>
                    <a:solidFill>
                      <a:srgbClr val="FFFFB7"/>
                    </a:solidFill>
                  </a:tcPr>
                </a:tc>
                <a:tc>
                  <a:txBody>
                    <a:bodyPr/>
                    <a:lstStyle/>
                    <a:p>
                      <a:r>
                        <a:rPr lang="en-US" dirty="0" smtClean="0"/>
                        <a:t>Cement </a:t>
                      </a:r>
                      <a:endParaRPr lang="en-US" dirty="0"/>
                    </a:p>
                  </a:txBody>
                  <a:tcPr>
                    <a:solidFill>
                      <a:srgbClr val="FFFFB7"/>
                    </a:solidFill>
                  </a:tcPr>
                </a:tc>
                <a:tc>
                  <a:txBody>
                    <a:bodyPr/>
                    <a:lstStyle/>
                    <a:p>
                      <a:r>
                        <a:rPr lang="en-US" dirty="0" smtClean="0"/>
                        <a:t>1.5:1 (1.5 ton limestone</a:t>
                      </a:r>
                      <a:r>
                        <a:rPr lang="en-US" baseline="0" dirty="0" smtClean="0"/>
                        <a:t> → </a:t>
                      </a:r>
                      <a:r>
                        <a:rPr lang="en-US" dirty="0" smtClean="0"/>
                        <a:t>1.0 ton</a:t>
                      </a:r>
                      <a:r>
                        <a:rPr lang="en-US" baseline="0" dirty="0" smtClean="0"/>
                        <a:t> cement)</a:t>
                      </a:r>
                      <a:endParaRPr lang="en-US" dirty="0"/>
                    </a:p>
                  </a:txBody>
                  <a:tcPr>
                    <a:solidFill>
                      <a:srgbClr val="FFFFB7"/>
                    </a:solidFill>
                  </a:tcPr>
                </a:tc>
                <a:tc>
                  <a:txBody>
                    <a:bodyPr/>
                    <a:lstStyle/>
                    <a:p>
                      <a:r>
                        <a:rPr lang="en-US" dirty="0" smtClean="0"/>
                        <a:t>1,000 ton cement </a:t>
                      </a:r>
                      <a:endParaRPr lang="en-US" dirty="0"/>
                    </a:p>
                  </a:txBody>
                  <a:tcPr>
                    <a:noFill/>
                  </a:tcPr>
                </a:tc>
                <a:tc>
                  <a:txBody>
                    <a:bodyPr/>
                    <a:lstStyle/>
                    <a:p>
                      <a:r>
                        <a:rPr lang="en-US" dirty="0" smtClean="0"/>
                        <a:t>(1.5:1)x1,000</a:t>
                      </a:r>
                      <a:r>
                        <a:rPr lang="en-US" baseline="0" dirty="0" smtClean="0"/>
                        <a:t> = 1,500 ton limestone</a:t>
                      </a:r>
                      <a:endParaRPr lang="en-US" dirty="0"/>
                    </a:p>
                  </a:txBody>
                  <a:tcPr>
                    <a:noFill/>
                  </a:tcPr>
                </a:tc>
              </a:tr>
              <a:tr h="370840">
                <a:tc>
                  <a:txBody>
                    <a:bodyPr/>
                    <a:lstStyle/>
                    <a:p>
                      <a:r>
                        <a:rPr lang="en-US" dirty="0" smtClean="0"/>
                        <a:t>Rubber</a:t>
                      </a:r>
                      <a:endParaRPr lang="en-US" dirty="0"/>
                    </a:p>
                  </a:txBody>
                  <a:tcPr>
                    <a:solidFill>
                      <a:srgbClr val="FFFFB7"/>
                    </a:solidFill>
                  </a:tcPr>
                </a:tc>
                <a:tc>
                  <a:txBody>
                    <a:bodyPr/>
                    <a:lstStyle/>
                    <a:p>
                      <a:r>
                        <a:rPr lang="en-US" dirty="0" smtClean="0"/>
                        <a:t>Trampoline</a:t>
                      </a:r>
                      <a:r>
                        <a:rPr lang="en-US" baseline="0" dirty="0" smtClean="0"/>
                        <a:t> sheets</a:t>
                      </a:r>
                      <a:endParaRPr lang="en-US" dirty="0"/>
                    </a:p>
                  </a:txBody>
                  <a:tcPr>
                    <a:solidFill>
                      <a:srgbClr val="FFFFB7"/>
                    </a:solidFill>
                  </a:tcPr>
                </a:tc>
                <a:tc>
                  <a:txBody>
                    <a:bodyPr/>
                    <a:lstStyle/>
                    <a:p>
                      <a:r>
                        <a:rPr lang="en-US" dirty="0" smtClean="0"/>
                        <a:t>5 kg/sheet</a:t>
                      </a:r>
                      <a:endParaRPr lang="en-US" dirty="0"/>
                    </a:p>
                  </a:txBody>
                  <a:tcPr>
                    <a:solidFill>
                      <a:srgbClr val="FFFFB7"/>
                    </a:solidFill>
                  </a:tcPr>
                </a:tc>
                <a:tc>
                  <a:txBody>
                    <a:bodyPr/>
                    <a:lstStyle/>
                    <a:p>
                      <a:r>
                        <a:rPr lang="en-US" dirty="0" smtClean="0"/>
                        <a:t>10,000 sheets</a:t>
                      </a:r>
                      <a:endParaRPr lang="en-US" dirty="0"/>
                    </a:p>
                  </a:txBody>
                  <a:tcPr>
                    <a:noFill/>
                  </a:tcPr>
                </a:tc>
                <a:tc>
                  <a:txBody>
                    <a:bodyPr/>
                    <a:lstStyle/>
                    <a:p>
                      <a:r>
                        <a:rPr lang="en-US" dirty="0" smtClean="0"/>
                        <a:t>5x10,000 = 50,000 kg rubber</a:t>
                      </a:r>
                      <a:endParaRPr lang="en-US" dirty="0"/>
                    </a:p>
                  </a:txBody>
                  <a:tcPr>
                    <a:noFill/>
                  </a:tcPr>
                </a:tc>
              </a:tr>
              <a:tr h="370840">
                <a:tc>
                  <a:txBody>
                    <a:bodyPr/>
                    <a:lstStyle/>
                    <a:p>
                      <a:r>
                        <a:rPr lang="en-US" dirty="0" smtClean="0"/>
                        <a:t>Bricks</a:t>
                      </a:r>
                      <a:endParaRPr lang="en-US" dirty="0"/>
                    </a:p>
                  </a:txBody>
                  <a:tcPr>
                    <a:solidFill>
                      <a:srgbClr val="FFFFB7"/>
                    </a:solidFill>
                  </a:tcPr>
                </a:tc>
                <a:tc>
                  <a:txBody>
                    <a:bodyPr/>
                    <a:lstStyle/>
                    <a:p>
                      <a:r>
                        <a:rPr lang="en-US" dirty="0" smtClean="0"/>
                        <a:t>9” thick wall</a:t>
                      </a:r>
                      <a:endParaRPr lang="en-US" dirty="0"/>
                    </a:p>
                  </a:txBody>
                  <a:tcPr>
                    <a:solidFill>
                      <a:srgbClr val="FFFFB7"/>
                    </a:solidFill>
                  </a:tcPr>
                </a:tc>
                <a:tc>
                  <a:txBody>
                    <a:bodyPr/>
                    <a:lstStyle/>
                    <a:p>
                      <a:r>
                        <a:rPr lang="en-US" dirty="0" smtClean="0"/>
                        <a:t>1,000 bricks/ 100 </a:t>
                      </a:r>
                      <a:r>
                        <a:rPr lang="en-US" dirty="0" err="1" smtClean="0"/>
                        <a:t>sq</a:t>
                      </a:r>
                      <a:r>
                        <a:rPr lang="en-US" baseline="0" dirty="0" smtClean="0"/>
                        <a:t> </a:t>
                      </a:r>
                      <a:r>
                        <a:rPr lang="en-US" baseline="0" dirty="0" err="1" smtClean="0"/>
                        <a:t>ft</a:t>
                      </a:r>
                      <a:r>
                        <a:rPr lang="en-US" baseline="0" dirty="0" smtClean="0"/>
                        <a:t> of wall</a:t>
                      </a:r>
                      <a:endParaRPr lang="en-US" dirty="0"/>
                    </a:p>
                  </a:txBody>
                  <a:tcPr>
                    <a:solidFill>
                      <a:srgbClr val="FFFFB7"/>
                    </a:solidFill>
                  </a:tcPr>
                </a:tc>
                <a:tc>
                  <a:txBody>
                    <a:bodyPr/>
                    <a:lstStyle/>
                    <a:p>
                      <a:r>
                        <a:rPr lang="en-US" dirty="0" smtClean="0"/>
                        <a:t>8,000 </a:t>
                      </a:r>
                      <a:r>
                        <a:rPr lang="en-US" dirty="0" err="1" smtClean="0"/>
                        <a:t>sq</a:t>
                      </a:r>
                      <a:r>
                        <a:rPr lang="en-US" dirty="0" smtClean="0"/>
                        <a:t> </a:t>
                      </a:r>
                      <a:r>
                        <a:rPr lang="en-US" dirty="0" err="1" smtClean="0"/>
                        <a:t>ft</a:t>
                      </a:r>
                      <a:r>
                        <a:rPr lang="en-US" dirty="0" smtClean="0"/>
                        <a:t> wall</a:t>
                      </a:r>
                      <a:endParaRPr lang="en-US" dirty="0"/>
                    </a:p>
                  </a:txBody>
                  <a:tcPr>
                    <a:noFill/>
                  </a:tcPr>
                </a:tc>
                <a:tc>
                  <a:txBody>
                    <a:bodyPr/>
                    <a:lstStyle/>
                    <a:p>
                      <a:pPr marL="0" marR="0" indent="0" algn="l" defTabSz="914400" rtl="0" eaLnBrk="1" fontAlgn="auto" latinLnBrk="0" hangingPunct="1">
                        <a:lnSpc>
                          <a:spcPts val="1800"/>
                        </a:lnSpc>
                        <a:spcBef>
                          <a:spcPts val="0"/>
                        </a:spcBef>
                        <a:spcAft>
                          <a:spcPts val="0"/>
                        </a:spcAft>
                        <a:buClrTx/>
                        <a:buSzTx/>
                        <a:buFontTx/>
                        <a:buNone/>
                        <a:tabLst/>
                        <a:defRPr/>
                      </a:pPr>
                      <a:r>
                        <a:rPr lang="en-US" u="sng" dirty="0" smtClean="0"/>
                        <a:t>1,000</a:t>
                      </a:r>
                      <a:r>
                        <a:rPr lang="en-US" u="none" dirty="0" smtClean="0"/>
                        <a:t> </a:t>
                      </a:r>
                      <a:r>
                        <a:rPr lang="en-US" dirty="0" smtClean="0"/>
                        <a:t>x8,000 = 80,000 100                    bricks</a:t>
                      </a:r>
                      <a:endParaRPr lang="en-US" dirty="0"/>
                    </a:p>
                  </a:txBody>
                  <a:tcPr>
                    <a:noFill/>
                  </a:tcPr>
                </a:tc>
              </a:tr>
            </a:tbl>
          </a:graphicData>
        </a:graphic>
      </p:graphicFrame>
      <p:sp>
        <p:nvSpPr>
          <p:cNvPr id="6" name="Footer Placeholder 5"/>
          <p:cNvSpPr>
            <a:spLocks noGrp="1"/>
          </p:cNvSpPr>
          <p:nvPr>
            <p:ph type="ftr" sz="quarter" idx="11"/>
          </p:nvPr>
        </p:nvSpPr>
        <p:spPr>
          <a:xfrm>
            <a:off x="4050323" y="6510460"/>
            <a:ext cx="10668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1072365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0">
                                            <p:txEl>
                                              <p:pRg st="7" end="7"/>
                                            </p:txEl>
                                          </p:spTgt>
                                        </p:tgtEl>
                                        <p:attrNameLst>
                                          <p:attrName>style.visibility</p:attrName>
                                        </p:attrNameLst>
                                      </p:cBhvr>
                                      <p:to>
                                        <p:strVal val="visible"/>
                                      </p:to>
                                    </p:set>
                                    <p:animEffect transition="in" filter="fade">
                                      <p:cBhvr>
                                        <p:cTn id="16" dur="500"/>
                                        <p:tgtEl>
                                          <p:spTgt spid="2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52400"/>
            <a:ext cx="9089201" cy="762000"/>
          </a:xfrm>
        </p:spPr>
        <p:txBody>
          <a:bodyPr vert="horz" lIns="91440" tIns="0" rIns="91440" bIns="0" rtlCol="0" anchor="ctr">
            <a:normAutofit/>
          </a:bodyPr>
          <a:lstStyle/>
          <a:p>
            <a:pPr algn="l"/>
            <a:r>
              <a:rPr lang="en-US" sz="2800" b="1" dirty="0">
                <a:solidFill>
                  <a:srgbClr val="FF0000"/>
                </a:solidFill>
                <a:effectLst>
                  <a:outerShdw blurRad="38100" dist="38100" dir="2700000" algn="tl">
                    <a:srgbClr val="000000">
                      <a:alpha val="43137"/>
                    </a:srgbClr>
                  </a:outerShdw>
                </a:effectLst>
              </a:rPr>
              <a:t> </a:t>
            </a:r>
            <a:r>
              <a:rPr lang="en-US" sz="2800" b="1" dirty="0" smtClean="0">
                <a:solidFill>
                  <a:srgbClr val="FF0000"/>
                </a:solidFill>
                <a:effectLst>
                  <a:outerShdw blurRad="38100" dist="38100" dir="2700000" algn="tl">
                    <a:srgbClr val="000000">
                      <a:alpha val="43137"/>
                    </a:srgbClr>
                  </a:outerShdw>
                </a:effectLst>
              </a:rPr>
              <a:t>Working out Standard Quantity (</a:t>
            </a:r>
            <a:r>
              <a:rPr lang="en-US" sz="2800" b="1" smtClean="0">
                <a:solidFill>
                  <a:srgbClr val="FF0000"/>
                </a:solidFill>
                <a:effectLst>
                  <a:outerShdw blurRad="38100" dist="38100" dir="2700000" algn="tl">
                    <a:srgbClr val="000000">
                      <a:alpha val="43137"/>
                    </a:srgbClr>
                  </a:outerShdw>
                </a:effectLst>
              </a:rPr>
              <a:t>SQ) … 2/2</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334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19</a:t>
            </a:fld>
            <a:endParaRPr lang="en-US" b="1" dirty="0">
              <a:solidFill>
                <a:schemeClr val="tx1"/>
              </a:solidFill>
            </a:endParaRPr>
          </a:p>
        </p:txBody>
      </p:sp>
      <p:sp>
        <p:nvSpPr>
          <p:cNvPr id="20" name="TextBox 19"/>
          <p:cNvSpPr txBox="1"/>
          <p:nvPr/>
        </p:nvSpPr>
        <p:spPr>
          <a:xfrm>
            <a:off x="41030" y="615462"/>
            <a:ext cx="8950569" cy="830997"/>
          </a:xfrm>
          <a:prstGeom prst="rect">
            <a:avLst/>
          </a:prstGeom>
          <a:noFill/>
        </p:spPr>
        <p:txBody>
          <a:bodyPr wrap="square" rtlCol="0">
            <a:spAutoFit/>
          </a:bodyPr>
          <a:lstStyle/>
          <a:p>
            <a:pPr marL="168275" indent="-168275">
              <a:spcBef>
                <a:spcPts val="600"/>
              </a:spcBef>
              <a:buFont typeface="Arial" panose="020B0604020202020204" pitchFamily="34" charset="0"/>
              <a:buChar char="•"/>
            </a:pPr>
            <a:r>
              <a:rPr lang="en-US" sz="2400" dirty="0" smtClean="0"/>
              <a:t>If the given Scope is per unit, then take the number of units into consideration to get the overall Scope.  For example:</a:t>
            </a:r>
          </a:p>
        </p:txBody>
      </p:sp>
      <p:graphicFrame>
        <p:nvGraphicFramePr>
          <p:cNvPr id="4" name="Table 3"/>
          <p:cNvGraphicFramePr>
            <a:graphicFrameLocks noGrp="1"/>
          </p:cNvGraphicFramePr>
          <p:nvPr>
            <p:extLst>
              <p:ext uri="{D42A27DB-BD31-4B8C-83A1-F6EECF244321}">
                <p14:modId xmlns:p14="http://schemas.microsoft.com/office/powerpoint/2010/main" val="1736630386"/>
              </p:ext>
            </p:extLst>
          </p:nvPr>
        </p:nvGraphicFramePr>
        <p:xfrm>
          <a:off x="281354" y="1676400"/>
          <a:ext cx="8686800" cy="1554480"/>
        </p:xfrm>
        <a:graphic>
          <a:graphicData uri="http://schemas.openxmlformats.org/drawingml/2006/table">
            <a:tbl>
              <a:tblPr firstRow="1" bandRow="1">
                <a:tableStyleId>{5940675A-B579-460E-94D1-54222C63F5DA}</a:tableStyleId>
              </a:tblPr>
              <a:tblGrid>
                <a:gridCol w="1014046"/>
                <a:gridCol w="1371600"/>
                <a:gridCol w="1600200"/>
                <a:gridCol w="2350477"/>
                <a:gridCol w="2350477"/>
              </a:tblGrid>
              <a:tr h="370840">
                <a:tc>
                  <a:txBody>
                    <a:bodyPr/>
                    <a:lstStyle/>
                    <a:p>
                      <a:r>
                        <a:rPr lang="en-US" b="1" dirty="0" smtClean="0"/>
                        <a:t>Material</a:t>
                      </a:r>
                      <a:endParaRPr lang="en-US" b="1" dirty="0"/>
                    </a:p>
                  </a:txBody>
                  <a:tcPr anchor="b">
                    <a:solidFill>
                      <a:srgbClr val="FFFFB7"/>
                    </a:solidFill>
                  </a:tcPr>
                </a:tc>
                <a:tc>
                  <a:txBody>
                    <a:bodyPr/>
                    <a:lstStyle/>
                    <a:p>
                      <a:r>
                        <a:rPr lang="en-US" b="1" dirty="0" smtClean="0"/>
                        <a:t>Activity Deliverable</a:t>
                      </a:r>
                      <a:endParaRPr lang="en-US" b="1" dirty="0"/>
                    </a:p>
                  </a:txBody>
                  <a:tcPr anchor="b">
                    <a:solidFill>
                      <a:srgbClr val="FFFFB7"/>
                    </a:solidFill>
                  </a:tcPr>
                </a:tc>
                <a:tc>
                  <a:txBody>
                    <a:bodyPr/>
                    <a:lstStyle/>
                    <a:p>
                      <a:r>
                        <a:rPr lang="en-US" b="1" dirty="0" smtClean="0"/>
                        <a:t>Quantity Standard (</a:t>
                      </a:r>
                      <a:r>
                        <a:rPr lang="en-US" b="1" dirty="0" err="1" smtClean="0"/>
                        <a:t>qs</a:t>
                      </a:r>
                      <a:r>
                        <a:rPr lang="en-US" b="1" dirty="0" smtClean="0"/>
                        <a:t>)</a:t>
                      </a:r>
                      <a:endParaRPr lang="en-US" b="1" dirty="0"/>
                    </a:p>
                  </a:txBody>
                  <a:tcPr anchor="b">
                    <a:solidFill>
                      <a:srgbClr val="FFFFB7"/>
                    </a:solidFill>
                  </a:tcPr>
                </a:tc>
                <a:tc>
                  <a:txBody>
                    <a:bodyPr/>
                    <a:lstStyle/>
                    <a:p>
                      <a:r>
                        <a:rPr lang="en-US" b="1" dirty="0" smtClean="0"/>
                        <a:t>Deliverable Scope (s = units x</a:t>
                      </a:r>
                      <a:r>
                        <a:rPr lang="en-US" b="1" baseline="0" dirty="0" smtClean="0"/>
                        <a:t> scope per unit)</a:t>
                      </a:r>
                      <a:endParaRPr lang="en-US" b="1" dirty="0"/>
                    </a:p>
                  </a:txBody>
                  <a:tcPr anchor="b">
                    <a:noFill/>
                  </a:tcPr>
                </a:tc>
                <a:tc>
                  <a:txBody>
                    <a:bodyPr/>
                    <a:lstStyle/>
                    <a:p>
                      <a:r>
                        <a:rPr lang="en-US" b="1" dirty="0" smtClean="0"/>
                        <a:t>SQ = </a:t>
                      </a:r>
                      <a:r>
                        <a:rPr lang="en-US" b="1" dirty="0" err="1" smtClean="0"/>
                        <a:t>qs</a:t>
                      </a:r>
                      <a:r>
                        <a:rPr lang="en-US" b="1" dirty="0" smtClean="0"/>
                        <a:t> x s</a:t>
                      </a:r>
                      <a:endParaRPr lang="en-US" b="1" dirty="0"/>
                    </a:p>
                  </a:txBody>
                  <a:tcPr anchor="b">
                    <a:noFill/>
                  </a:tcPr>
                </a:tc>
              </a:tr>
              <a:tr h="370840">
                <a:tc>
                  <a:txBody>
                    <a:bodyPr/>
                    <a:lstStyle/>
                    <a:p>
                      <a:r>
                        <a:rPr lang="en-US" dirty="0" smtClean="0"/>
                        <a:t>Rubber</a:t>
                      </a:r>
                      <a:endParaRPr lang="en-US" dirty="0"/>
                    </a:p>
                  </a:txBody>
                  <a:tcPr>
                    <a:solidFill>
                      <a:srgbClr val="FFFFB7"/>
                    </a:solidFill>
                  </a:tcPr>
                </a:tc>
                <a:tc>
                  <a:txBody>
                    <a:bodyPr/>
                    <a:lstStyle/>
                    <a:p>
                      <a:r>
                        <a:rPr lang="en-US" dirty="0" smtClean="0"/>
                        <a:t>Trampoline</a:t>
                      </a:r>
                      <a:r>
                        <a:rPr lang="en-US" baseline="0" dirty="0" smtClean="0"/>
                        <a:t> sheets</a:t>
                      </a:r>
                      <a:endParaRPr lang="en-US" dirty="0"/>
                    </a:p>
                  </a:txBody>
                  <a:tcPr>
                    <a:solidFill>
                      <a:srgbClr val="FFFFB7"/>
                    </a:solidFill>
                  </a:tcPr>
                </a:tc>
                <a:tc>
                  <a:txBody>
                    <a:bodyPr/>
                    <a:lstStyle/>
                    <a:p>
                      <a:r>
                        <a:rPr lang="en-US" dirty="0" smtClean="0"/>
                        <a:t>5 kg per        100 </a:t>
                      </a:r>
                      <a:r>
                        <a:rPr lang="en-US" dirty="0" err="1" smtClean="0"/>
                        <a:t>sq</a:t>
                      </a:r>
                      <a:r>
                        <a:rPr lang="en-US" dirty="0" smtClean="0"/>
                        <a:t> </a:t>
                      </a:r>
                      <a:r>
                        <a:rPr lang="en-US" dirty="0" err="1" smtClean="0"/>
                        <a:t>ft</a:t>
                      </a:r>
                      <a:endParaRPr lang="en-US" dirty="0"/>
                    </a:p>
                  </a:txBody>
                  <a:tcPr>
                    <a:solidFill>
                      <a:srgbClr val="FFFFB7"/>
                    </a:solidFill>
                  </a:tcPr>
                </a:tc>
                <a:tc>
                  <a:txBody>
                    <a:bodyPr/>
                    <a:lstStyle/>
                    <a:p>
                      <a:r>
                        <a:rPr lang="en-US" dirty="0" smtClean="0"/>
                        <a:t>10,000 sheets, each with an area of 200 </a:t>
                      </a:r>
                      <a:r>
                        <a:rPr lang="en-US" dirty="0" err="1" smtClean="0"/>
                        <a:t>sq</a:t>
                      </a:r>
                      <a:r>
                        <a:rPr lang="en-US" dirty="0" smtClean="0"/>
                        <a:t> </a:t>
                      </a:r>
                      <a:r>
                        <a:rPr lang="en-US" dirty="0" err="1" smtClean="0"/>
                        <a:t>ft</a:t>
                      </a:r>
                      <a:r>
                        <a:rPr lang="en-US" dirty="0" smtClean="0"/>
                        <a:t> = 2,000,000 </a:t>
                      </a:r>
                      <a:r>
                        <a:rPr lang="en-US" dirty="0" err="1" smtClean="0"/>
                        <a:t>sq</a:t>
                      </a:r>
                      <a:r>
                        <a:rPr lang="en-US" dirty="0" smtClean="0"/>
                        <a:t> </a:t>
                      </a:r>
                      <a:r>
                        <a:rPr lang="en-US" dirty="0" err="1" smtClean="0"/>
                        <a:t>ft</a:t>
                      </a:r>
                      <a:endParaRPr lang="en-US" dirty="0"/>
                    </a:p>
                  </a:txBody>
                  <a:tcPr>
                    <a:noFill/>
                  </a:tcPr>
                </a:tc>
                <a:tc>
                  <a:txBody>
                    <a:bodyPr/>
                    <a:lstStyle/>
                    <a:p>
                      <a:r>
                        <a:rPr lang="en-US" dirty="0" smtClean="0"/>
                        <a:t>(5/100)x2,000,000    =100,000 kg</a:t>
                      </a:r>
                      <a:endParaRPr lang="en-US" dirty="0"/>
                    </a:p>
                  </a:txBody>
                  <a:tcPr>
                    <a:noFill/>
                  </a:tcPr>
                </a:tc>
              </a:tr>
            </a:tbl>
          </a:graphicData>
        </a:graphic>
      </p:graphicFrame>
      <p:sp>
        <p:nvSpPr>
          <p:cNvPr id="6" name="Footer Placeholder 5"/>
          <p:cNvSpPr>
            <a:spLocks noGrp="1"/>
          </p:cNvSpPr>
          <p:nvPr>
            <p:ph type="ftr" sz="quarter" idx="11"/>
          </p:nvPr>
        </p:nvSpPr>
        <p:spPr>
          <a:xfrm>
            <a:off x="4050323" y="6510460"/>
            <a:ext cx="10668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1564430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46892"/>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What is Variance?</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sp>
        <p:nvSpPr>
          <p:cNvPr id="9" name="TextBox 8"/>
          <p:cNvSpPr txBox="1"/>
          <p:nvPr/>
        </p:nvSpPr>
        <p:spPr>
          <a:xfrm>
            <a:off x="113271" y="963828"/>
            <a:ext cx="8906977" cy="3262432"/>
          </a:xfrm>
          <a:prstGeom prst="rect">
            <a:avLst/>
          </a:prstGeom>
          <a:noFill/>
        </p:spPr>
        <p:txBody>
          <a:bodyPr wrap="square" rtlCol="0">
            <a:spAutoFit/>
          </a:bodyPr>
          <a:lstStyle/>
          <a:p>
            <a:pPr>
              <a:spcBef>
                <a:spcPts val="1200"/>
              </a:spcBef>
              <a:buClr>
                <a:srgbClr val="FF0000"/>
              </a:buClr>
              <a:buSzPct val="65000"/>
            </a:pPr>
            <a:r>
              <a:rPr lang="en-US" sz="2800" dirty="0" smtClean="0">
                <a:solidFill>
                  <a:prstClr val="black"/>
                </a:solidFill>
              </a:rPr>
              <a:t>It is the difference </a:t>
            </a:r>
            <a:r>
              <a:rPr lang="en-US" sz="2800" dirty="0">
                <a:solidFill>
                  <a:prstClr val="black"/>
                </a:solidFill>
              </a:rPr>
              <a:t>between what </a:t>
            </a:r>
            <a:r>
              <a:rPr lang="en-US" sz="2800" dirty="0" smtClean="0">
                <a:solidFill>
                  <a:prstClr val="black"/>
                </a:solidFill>
              </a:rPr>
              <a:t>is estimated or planned and how it turns out to be in actual effect</a:t>
            </a:r>
          </a:p>
          <a:p>
            <a:pPr marL="234950" indent="-234950">
              <a:spcBef>
                <a:spcPts val="1200"/>
              </a:spcBef>
              <a:buClr>
                <a:srgbClr val="FF0000"/>
              </a:buClr>
              <a:buSzPct val="65000"/>
              <a:buFont typeface="Wingdings" pitchFamily="2" charset="2"/>
              <a:buChar char="§"/>
            </a:pPr>
            <a:r>
              <a:rPr lang="en-US" sz="2800" dirty="0" smtClean="0">
                <a:solidFill>
                  <a:prstClr val="black"/>
                </a:solidFill>
              </a:rPr>
              <a:t>There is a plot of land on which a house is to be built.  Based on the expert opinion, it is estimated to cost Rs 10 million.  Once complete, the house has actually cost Rs 12 million.  The house has yielded an UNFAVOURABLE or NEGATIVE Variance of Rs 2 million</a:t>
            </a:r>
          </a:p>
        </p:txBody>
      </p:sp>
      <p:cxnSp>
        <p:nvCxnSpPr>
          <p:cNvPr id="6" name="Straight Connector 5"/>
          <p:cNvCxnSpPr/>
          <p:nvPr/>
        </p:nvCxnSpPr>
        <p:spPr>
          <a:xfrm>
            <a:off x="-13855" y="66821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26432861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5024"/>
            <a:ext cx="9089201" cy="457200"/>
          </a:xfrm>
        </p:spPr>
        <p:txBody>
          <a:bodyPr lIns="182880" tIns="0" rIns="0" bIns="0" anchor="b" anchorCtr="0">
            <a:normAutofit/>
          </a:bodyPr>
          <a:lstStyle/>
          <a:p>
            <a:pPr algn="l">
              <a:lnSpc>
                <a:spcPts val="2400"/>
              </a:lnSpc>
            </a:pPr>
            <a:r>
              <a:rPr lang="en-US" sz="2800" b="1" dirty="0" smtClean="0">
                <a:solidFill>
                  <a:srgbClr val="FF0000"/>
                </a:solidFill>
              </a:rPr>
              <a:t>Variance Analysis – Material Rate Variance (MRV)</a:t>
            </a:r>
            <a:endParaRPr lang="en-US" sz="2400" b="1" i="1" dirty="0">
              <a:solidFill>
                <a:srgbClr val="C00000"/>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a:xfrm>
            <a:off x="8765900" y="6521903"/>
            <a:ext cx="345441" cy="365125"/>
          </a:xfrm>
        </p:spPr>
        <p:txBody>
          <a:bodyPr/>
          <a:lstStyle/>
          <a:p>
            <a:fld id="{B6F15528-21DE-4FAA-801E-634DDDAF4B2B}" type="slidenum">
              <a:rPr lang="en-US" b="1" smtClean="0">
                <a:solidFill>
                  <a:prstClr val="black"/>
                </a:solidFill>
              </a:rPr>
              <a:pPr/>
              <a:t>20</a:t>
            </a:fld>
            <a:endParaRPr lang="en-US" b="1" dirty="0">
              <a:solidFill>
                <a:prstClr val="black"/>
              </a:solidFill>
            </a:endParaRPr>
          </a:p>
        </p:txBody>
      </p:sp>
      <p:sp>
        <p:nvSpPr>
          <p:cNvPr id="16" name="TextBox 15"/>
          <p:cNvSpPr txBox="1"/>
          <p:nvPr/>
        </p:nvSpPr>
        <p:spPr>
          <a:xfrm>
            <a:off x="0" y="778168"/>
            <a:ext cx="9144000" cy="1154162"/>
          </a:xfrm>
          <a:prstGeom prst="rect">
            <a:avLst/>
          </a:prstGeom>
          <a:solidFill>
            <a:schemeClr val="accent5">
              <a:lumMod val="20000"/>
              <a:lumOff val="80000"/>
            </a:schemeClr>
          </a:solidFill>
        </p:spPr>
        <p:txBody>
          <a:bodyPr wrap="square" rtlCol="0">
            <a:spAutoFit/>
          </a:bodyPr>
          <a:lstStyle>
            <a:defPPr>
              <a:defRPr lang="en-US"/>
            </a:defPPr>
            <a:lvl1pPr>
              <a:lnSpc>
                <a:spcPts val="2500"/>
              </a:lnSpc>
              <a:spcBef>
                <a:spcPts val="600"/>
              </a:spcBef>
              <a:defRPr sz="2400" u="sng">
                <a:solidFill>
                  <a:prstClr val="black"/>
                </a:solidFill>
              </a:defRPr>
            </a:lvl1pPr>
          </a:lstStyle>
          <a:p>
            <a:pPr>
              <a:lnSpc>
                <a:spcPct val="100000"/>
              </a:lnSpc>
            </a:pPr>
            <a:r>
              <a:rPr lang="en-US" sz="2300" u="none" dirty="0" smtClean="0">
                <a:solidFill>
                  <a:srgbClr val="C00000"/>
                </a:solidFill>
              </a:rPr>
              <a:t>Work Package (WP) Scope: </a:t>
            </a:r>
            <a:r>
              <a:rPr lang="en-US" sz="2300" u="none" dirty="0" smtClean="0">
                <a:solidFill>
                  <a:schemeClr val="tx1"/>
                </a:solidFill>
              </a:rPr>
              <a:t>Aluminum Windows with Single Pane Glass</a:t>
            </a:r>
          </a:p>
          <a:p>
            <a:pPr>
              <a:lnSpc>
                <a:spcPct val="100000"/>
              </a:lnSpc>
              <a:spcBef>
                <a:spcPts val="0"/>
              </a:spcBef>
              <a:tabLst>
                <a:tab pos="3259138" algn="l"/>
              </a:tabLst>
            </a:pPr>
            <a:r>
              <a:rPr lang="en-US" sz="2300" u="none" dirty="0">
                <a:solidFill>
                  <a:schemeClr val="tx1"/>
                </a:solidFill>
              </a:rPr>
              <a:t>	</a:t>
            </a:r>
            <a:r>
              <a:rPr lang="en-US" sz="2300" u="none" dirty="0" smtClean="0">
                <a:solidFill>
                  <a:schemeClr val="tx1"/>
                </a:solidFill>
              </a:rPr>
              <a:t>20 houses, 10 windows/house, 48 </a:t>
            </a:r>
            <a:r>
              <a:rPr lang="en-US" sz="2300" u="none" dirty="0" err="1" smtClean="0">
                <a:solidFill>
                  <a:schemeClr val="tx1"/>
                </a:solidFill>
              </a:rPr>
              <a:t>sq</a:t>
            </a:r>
            <a:r>
              <a:rPr lang="en-US" sz="2300" u="none" dirty="0" smtClean="0">
                <a:solidFill>
                  <a:schemeClr val="tx1"/>
                </a:solidFill>
              </a:rPr>
              <a:t> </a:t>
            </a:r>
            <a:r>
              <a:rPr lang="en-US" sz="2300" u="none" dirty="0" err="1" smtClean="0">
                <a:solidFill>
                  <a:schemeClr val="tx1"/>
                </a:solidFill>
              </a:rPr>
              <a:t>ft</a:t>
            </a:r>
            <a:r>
              <a:rPr lang="en-US" sz="2300" u="none" dirty="0" smtClean="0">
                <a:solidFill>
                  <a:schemeClr val="tx1"/>
                </a:solidFill>
              </a:rPr>
              <a:t>/window</a:t>
            </a:r>
          </a:p>
          <a:p>
            <a:pPr>
              <a:lnSpc>
                <a:spcPct val="100000"/>
              </a:lnSpc>
              <a:spcBef>
                <a:spcPts val="0"/>
              </a:spcBef>
            </a:pPr>
            <a:r>
              <a:rPr lang="en-US" sz="2300" u="none" dirty="0">
                <a:solidFill>
                  <a:srgbClr val="C00000"/>
                </a:solidFill>
              </a:rPr>
              <a:t>Standard Rate for WP Costing</a:t>
            </a:r>
            <a:r>
              <a:rPr lang="en-US" sz="2300" u="none" dirty="0" smtClean="0">
                <a:solidFill>
                  <a:schemeClr val="tx1"/>
                </a:solidFill>
              </a:rPr>
              <a:t>: Rs 500 per </a:t>
            </a:r>
            <a:r>
              <a:rPr lang="en-US" sz="2300" u="none" dirty="0" err="1" smtClean="0">
                <a:solidFill>
                  <a:schemeClr val="tx1"/>
                </a:solidFill>
              </a:rPr>
              <a:t>sq</a:t>
            </a:r>
            <a:r>
              <a:rPr lang="en-US" sz="2300" u="none" dirty="0" smtClean="0">
                <a:solidFill>
                  <a:schemeClr val="tx1"/>
                </a:solidFill>
              </a:rPr>
              <a:t> </a:t>
            </a:r>
            <a:r>
              <a:rPr lang="en-US" sz="2300" u="none" dirty="0" err="1" smtClean="0">
                <a:solidFill>
                  <a:schemeClr val="tx1"/>
                </a:solidFill>
              </a:rPr>
              <a:t>ft</a:t>
            </a:r>
            <a:endParaRPr lang="en-US" sz="2300" u="none" dirty="0" smtClean="0">
              <a:solidFill>
                <a:schemeClr val="tx1"/>
              </a:solidFill>
            </a:endParaRPr>
          </a:p>
        </p:txBody>
      </p:sp>
      <p:sp>
        <p:nvSpPr>
          <p:cNvPr id="11" name="Footer Placeholder 10"/>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45" name="TextBox 44"/>
          <p:cNvSpPr txBox="1"/>
          <p:nvPr/>
        </p:nvSpPr>
        <p:spPr>
          <a:xfrm>
            <a:off x="5774" y="3509682"/>
            <a:ext cx="9138226" cy="461665"/>
          </a:xfrm>
          <a:prstGeom prst="rect">
            <a:avLst/>
          </a:prstGeom>
          <a:solidFill>
            <a:schemeClr val="accent5">
              <a:lumMod val="20000"/>
              <a:lumOff val="80000"/>
            </a:schemeClr>
          </a:solidFill>
          <a:ln>
            <a:noFill/>
          </a:ln>
        </p:spPr>
        <p:txBody>
          <a:bodyPr wrap="square" rtlCol="0">
            <a:spAutoFit/>
          </a:bodyPr>
          <a:lstStyle>
            <a:defPPr>
              <a:defRPr lang="en-US"/>
            </a:defPPr>
            <a:lvl1pPr>
              <a:lnSpc>
                <a:spcPts val="2500"/>
              </a:lnSpc>
              <a:spcBef>
                <a:spcPts val="600"/>
              </a:spcBef>
              <a:defRPr sz="2400" u="sng">
                <a:solidFill>
                  <a:prstClr val="black"/>
                </a:solidFill>
              </a:defRPr>
            </a:lvl1pPr>
          </a:lstStyle>
          <a:p>
            <a:pPr>
              <a:lnSpc>
                <a:spcPct val="100000"/>
              </a:lnSpc>
            </a:pPr>
            <a:r>
              <a:rPr lang="en-US" u="none" dirty="0" smtClean="0"/>
              <a:t>MRV = </a:t>
            </a:r>
            <a:r>
              <a:rPr lang="en-US" u="none" dirty="0" err="1" smtClean="0"/>
              <a:t>Qty</a:t>
            </a:r>
            <a:r>
              <a:rPr lang="en-US" u="none" dirty="0" smtClean="0"/>
              <a:t> (</a:t>
            </a:r>
            <a:r>
              <a:rPr lang="en-US" u="none" dirty="0" err="1" smtClean="0"/>
              <a:t>Std</a:t>
            </a:r>
            <a:r>
              <a:rPr lang="en-US" u="none" dirty="0" smtClean="0"/>
              <a:t> Rate-Act Rate) = 20x10x48x(500-800) </a:t>
            </a:r>
            <a:r>
              <a:rPr lang="en-US" u="none" dirty="0"/>
              <a:t>= </a:t>
            </a:r>
            <a:r>
              <a:rPr lang="en-US" u="none" dirty="0" smtClean="0">
                <a:solidFill>
                  <a:srgbClr val="FF0000"/>
                </a:solidFill>
              </a:rPr>
              <a:t>Rs 2,880,000 (U)</a:t>
            </a:r>
            <a:endParaRPr lang="en-US" u="none" dirty="0">
              <a:solidFill>
                <a:srgbClr val="FF0000"/>
              </a:solidFill>
            </a:endParaRPr>
          </a:p>
        </p:txBody>
      </p:sp>
      <p:sp>
        <p:nvSpPr>
          <p:cNvPr id="46" name="TextBox 45"/>
          <p:cNvSpPr txBox="1"/>
          <p:nvPr/>
        </p:nvSpPr>
        <p:spPr>
          <a:xfrm>
            <a:off x="3567953" y="5096435"/>
            <a:ext cx="1856598" cy="1025922"/>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smtClean="0"/>
              <a:t>20x10x48 </a:t>
            </a:r>
            <a:r>
              <a:rPr lang="en-US" b="0" dirty="0" err="1" smtClean="0"/>
              <a:t>sq</a:t>
            </a:r>
            <a:r>
              <a:rPr lang="en-US" b="0" dirty="0" smtClean="0"/>
              <a:t> </a:t>
            </a:r>
            <a:r>
              <a:rPr lang="en-US" b="0" dirty="0" err="1" smtClean="0"/>
              <a:t>ft</a:t>
            </a:r>
            <a:endParaRPr lang="en-US" b="0" dirty="0">
              <a:solidFill>
                <a:prstClr val="black"/>
              </a:solidFill>
            </a:endParaRPr>
          </a:p>
          <a:p>
            <a:r>
              <a:rPr lang="en-US" b="0" dirty="0" smtClean="0">
                <a:solidFill>
                  <a:prstClr val="black"/>
                </a:solidFill>
              </a:rPr>
              <a:t>x</a:t>
            </a:r>
          </a:p>
          <a:p>
            <a:r>
              <a:rPr lang="en-US" b="0" dirty="0" smtClean="0">
                <a:solidFill>
                  <a:prstClr val="black"/>
                </a:solidFill>
              </a:rPr>
              <a:t> Rs 800 </a:t>
            </a:r>
            <a:r>
              <a:rPr lang="en-US" b="0" dirty="0">
                <a:solidFill>
                  <a:prstClr val="black"/>
                </a:solidFill>
              </a:rPr>
              <a:t>per </a:t>
            </a:r>
            <a:r>
              <a:rPr lang="en-US" b="0" dirty="0" err="1" smtClean="0">
                <a:solidFill>
                  <a:prstClr val="black"/>
                </a:solidFill>
              </a:rPr>
              <a:t>sq</a:t>
            </a:r>
            <a:r>
              <a:rPr lang="en-US" b="0" dirty="0" smtClean="0">
                <a:solidFill>
                  <a:prstClr val="black"/>
                </a:solidFill>
              </a:rPr>
              <a:t> </a:t>
            </a:r>
            <a:r>
              <a:rPr lang="en-US" b="0" dirty="0" err="1" smtClean="0">
                <a:solidFill>
                  <a:prstClr val="black"/>
                </a:solidFill>
              </a:rPr>
              <a:t>ft</a:t>
            </a:r>
            <a:endParaRPr lang="en-US" b="0" dirty="0" smtClean="0">
              <a:solidFill>
                <a:prstClr val="black"/>
              </a:solidFill>
            </a:endParaRPr>
          </a:p>
          <a:p>
            <a:r>
              <a:rPr lang="en-US" b="0" dirty="0" smtClean="0">
                <a:solidFill>
                  <a:prstClr val="black"/>
                </a:solidFill>
              </a:rPr>
              <a:t>= Rs 7,680,000</a:t>
            </a:r>
            <a:endParaRPr lang="en-US" b="0" dirty="0">
              <a:solidFill>
                <a:prstClr val="black"/>
              </a:solidFill>
            </a:endParaRPr>
          </a:p>
        </p:txBody>
      </p:sp>
      <p:sp>
        <p:nvSpPr>
          <p:cNvPr id="47" name="TextBox 46"/>
          <p:cNvSpPr txBox="1"/>
          <p:nvPr/>
        </p:nvSpPr>
        <p:spPr>
          <a:xfrm>
            <a:off x="5561059" y="5100220"/>
            <a:ext cx="1798890" cy="1025922"/>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a:t>20x10x48 </a:t>
            </a:r>
            <a:r>
              <a:rPr lang="en-US" b="0" dirty="0" err="1"/>
              <a:t>sq</a:t>
            </a:r>
            <a:r>
              <a:rPr lang="en-US" b="0" dirty="0"/>
              <a:t> </a:t>
            </a:r>
            <a:r>
              <a:rPr lang="en-US" b="0" dirty="0" err="1"/>
              <a:t>ft</a:t>
            </a:r>
            <a:endParaRPr lang="en-US" b="0" dirty="0">
              <a:solidFill>
                <a:prstClr val="black"/>
              </a:solidFill>
            </a:endParaRPr>
          </a:p>
          <a:p>
            <a:r>
              <a:rPr lang="en-US" b="0" dirty="0" smtClean="0">
                <a:solidFill>
                  <a:prstClr val="black"/>
                </a:solidFill>
              </a:rPr>
              <a:t>x</a:t>
            </a:r>
            <a:endParaRPr lang="en-US" b="0" dirty="0">
              <a:solidFill>
                <a:prstClr val="black"/>
              </a:solidFill>
            </a:endParaRPr>
          </a:p>
          <a:p>
            <a:r>
              <a:rPr lang="en-US" b="0" dirty="0">
                <a:solidFill>
                  <a:prstClr val="black"/>
                </a:solidFill>
              </a:rPr>
              <a:t>Rs </a:t>
            </a:r>
            <a:r>
              <a:rPr lang="en-US" b="0" dirty="0" smtClean="0">
                <a:solidFill>
                  <a:prstClr val="black"/>
                </a:solidFill>
              </a:rPr>
              <a:t>500 </a:t>
            </a:r>
            <a:r>
              <a:rPr lang="en-US" b="0" dirty="0">
                <a:solidFill>
                  <a:prstClr val="black"/>
                </a:solidFill>
              </a:rPr>
              <a:t>per </a:t>
            </a:r>
            <a:r>
              <a:rPr lang="en-US" b="0" dirty="0" err="1">
                <a:solidFill>
                  <a:prstClr val="black"/>
                </a:solidFill>
              </a:rPr>
              <a:t>sq</a:t>
            </a:r>
            <a:r>
              <a:rPr lang="en-US" b="0" dirty="0">
                <a:solidFill>
                  <a:prstClr val="black"/>
                </a:solidFill>
              </a:rPr>
              <a:t> </a:t>
            </a:r>
            <a:r>
              <a:rPr lang="en-US" b="0" dirty="0" err="1">
                <a:solidFill>
                  <a:prstClr val="black"/>
                </a:solidFill>
              </a:rPr>
              <a:t>ft</a:t>
            </a:r>
            <a:endParaRPr lang="en-US" b="0" dirty="0" smtClean="0">
              <a:solidFill>
                <a:prstClr val="black"/>
              </a:solidFill>
            </a:endParaRPr>
          </a:p>
          <a:p>
            <a:r>
              <a:rPr lang="en-US" b="0" dirty="0" smtClean="0">
                <a:solidFill>
                  <a:prstClr val="black"/>
                </a:solidFill>
              </a:rPr>
              <a:t>=Rs 4,800,000</a:t>
            </a:r>
            <a:endParaRPr lang="en-US" b="0" dirty="0">
              <a:solidFill>
                <a:prstClr val="black"/>
              </a:solidFill>
            </a:endParaRPr>
          </a:p>
        </p:txBody>
      </p:sp>
      <p:grpSp>
        <p:nvGrpSpPr>
          <p:cNvPr id="48" name="Group 47"/>
          <p:cNvGrpSpPr/>
          <p:nvPr/>
        </p:nvGrpSpPr>
        <p:grpSpPr>
          <a:xfrm>
            <a:off x="4366048" y="6010835"/>
            <a:ext cx="2590800" cy="905435"/>
            <a:chOff x="1272989" y="5167814"/>
            <a:chExt cx="2590800" cy="905435"/>
          </a:xfrm>
        </p:grpSpPr>
        <p:sp>
          <p:nvSpPr>
            <p:cNvPr id="49" name="Right Brace 48"/>
            <p:cNvSpPr/>
            <p:nvPr/>
          </p:nvSpPr>
          <p:spPr>
            <a:xfrm rot="5400000">
              <a:off x="2405691" y="4268038"/>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0" name="TextBox 49"/>
            <p:cNvSpPr txBox="1"/>
            <p:nvPr/>
          </p:nvSpPr>
          <p:spPr>
            <a:xfrm>
              <a:off x="1573527" y="5673139"/>
              <a:ext cx="1972015" cy="400110"/>
            </a:xfrm>
            <a:prstGeom prst="rect">
              <a:avLst/>
            </a:prstGeom>
            <a:noFill/>
          </p:spPr>
          <p:txBody>
            <a:bodyPr wrap="none" rtlCol="0">
              <a:spAutoFit/>
            </a:bodyPr>
            <a:lstStyle/>
            <a:p>
              <a:pPr algn="ctr">
                <a:buSzPct val="80000"/>
              </a:pPr>
              <a:r>
                <a:rPr lang="en-US" sz="2000" b="1" dirty="0" smtClean="0">
                  <a:solidFill>
                    <a:srgbClr val="FF0000"/>
                  </a:solidFill>
                </a:rPr>
                <a:t>Rs 2,880,000 (U)</a:t>
              </a:r>
              <a:endParaRPr lang="en-US" sz="2000" b="1" dirty="0">
                <a:solidFill>
                  <a:srgbClr val="FF0000"/>
                </a:solidFill>
              </a:endParaRPr>
            </a:p>
          </p:txBody>
        </p:sp>
        <p:sp>
          <p:nvSpPr>
            <p:cNvPr id="51" name="TextBox 50"/>
            <p:cNvSpPr txBox="1"/>
            <p:nvPr/>
          </p:nvSpPr>
          <p:spPr>
            <a:xfrm>
              <a:off x="2157242" y="5167814"/>
              <a:ext cx="702500" cy="400110"/>
            </a:xfrm>
            <a:prstGeom prst="rect">
              <a:avLst/>
            </a:prstGeom>
            <a:noFill/>
          </p:spPr>
          <p:txBody>
            <a:bodyPr wrap="none" rtlCol="0">
              <a:spAutoFit/>
            </a:bodyPr>
            <a:lstStyle/>
            <a:p>
              <a:pPr algn="ctr">
                <a:buSzPct val="80000"/>
              </a:pPr>
              <a:r>
                <a:rPr lang="en-US" sz="2000" b="1" dirty="0" smtClean="0">
                  <a:solidFill>
                    <a:srgbClr val="0000FF"/>
                  </a:solidFill>
                </a:rPr>
                <a:t>MRV</a:t>
              </a:r>
              <a:endParaRPr lang="en-US" sz="2000" b="1" dirty="0">
                <a:solidFill>
                  <a:srgbClr val="0000FF"/>
                </a:solidFill>
              </a:endParaRPr>
            </a:p>
          </p:txBody>
        </p:sp>
      </p:grpSp>
      <p:grpSp>
        <p:nvGrpSpPr>
          <p:cNvPr id="52" name="Group 51"/>
          <p:cNvGrpSpPr/>
          <p:nvPr/>
        </p:nvGrpSpPr>
        <p:grpSpPr>
          <a:xfrm>
            <a:off x="3781022" y="3913094"/>
            <a:ext cx="3330404" cy="1133290"/>
            <a:chOff x="687963" y="3027404"/>
            <a:chExt cx="3330404" cy="1133290"/>
          </a:xfrm>
        </p:grpSpPr>
        <p:sp>
          <p:nvSpPr>
            <p:cNvPr id="53" name="TextBox 52"/>
            <p:cNvSpPr txBox="1"/>
            <p:nvPr/>
          </p:nvSpPr>
          <p:spPr>
            <a:xfrm>
              <a:off x="976719" y="3027404"/>
              <a:ext cx="2797003" cy="400110"/>
            </a:xfrm>
            <a:prstGeom prst="rect">
              <a:avLst/>
            </a:prstGeom>
            <a:noFill/>
          </p:spPr>
          <p:txBody>
            <a:bodyPr wrap="square" rtlCol="0">
              <a:spAutoFit/>
            </a:bodyPr>
            <a:lstStyle/>
            <a:p>
              <a:pPr algn="ctr">
                <a:buSzPct val="80000"/>
              </a:pPr>
              <a:r>
                <a:rPr lang="en-US" sz="2000" b="1" dirty="0" smtClean="0">
                  <a:solidFill>
                    <a:srgbClr val="C00000"/>
                  </a:solidFill>
                </a:rPr>
                <a:t>Material Purchased</a:t>
              </a:r>
              <a:endParaRPr lang="en-US" sz="2000" b="1" dirty="0">
                <a:solidFill>
                  <a:srgbClr val="C00000"/>
                </a:solidFill>
              </a:endParaRPr>
            </a:p>
          </p:txBody>
        </p:sp>
        <p:grpSp>
          <p:nvGrpSpPr>
            <p:cNvPr id="54" name="Group 53"/>
            <p:cNvGrpSpPr/>
            <p:nvPr/>
          </p:nvGrpSpPr>
          <p:grpSpPr>
            <a:xfrm>
              <a:off x="687963" y="3411909"/>
              <a:ext cx="3330404" cy="748785"/>
              <a:chOff x="347996" y="3552198"/>
              <a:chExt cx="3330404" cy="748785"/>
            </a:xfrm>
          </p:grpSpPr>
          <p:sp>
            <p:nvSpPr>
              <p:cNvPr id="55" name="Rectangle 54"/>
              <p:cNvSpPr/>
              <p:nvPr/>
            </p:nvSpPr>
            <p:spPr>
              <a:xfrm>
                <a:off x="347996" y="3552198"/>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TextBox 55"/>
              <p:cNvSpPr txBox="1"/>
              <p:nvPr/>
            </p:nvSpPr>
            <p:spPr>
              <a:xfrm>
                <a:off x="348943" y="3593533"/>
                <a:ext cx="1403846"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solidFill>
                      <a:prstClr val="black"/>
                    </a:solidFill>
                  </a:rPr>
                  <a:t>x</a:t>
                </a:r>
              </a:p>
              <a:p>
                <a:pPr algn="ctr">
                  <a:lnSpc>
                    <a:spcPts val="1800"/>
                  </a:lnSpc>
                  <a:buSzPct val="80000"/>
                </a:pPr>
                <a:r>
                  <a:rPr lang="en-US" sz="2000" b="1" dirty="0">
                    <a:solidFill>
                      <a:srgbClr val="C00000"/>
                    </a:solidFill>
                  </a:rPr>
                  <a:t>Actual Rate</a:t>
                </a:r>
              </a:p>
            </p:txBody>
          </p:sp>
          <p:sp>
            <p:nvSpPr>
              <p:cNvPr id="57" name="TextBox 56"/>
              <p:cNvSpPr txBox="1"/>
              <p:nvPr/>
            </p:nvSpPr>
            <p:spPr>
              <a:xfrm>
                <a:off x="2365769" y="3608486"/>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solidFill>
                      <a:prstClr val="black"/>
                    </a:solidFill>
                  </a:rPr>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sp>
        <p:nvSpPr>
          <p:cNvPr id="58" name="TextBox 57"/>
          <p:cNvSpPr txBox="1"/>
          <p:nvPr/>
        </p:nvSpPr>
        <p:spPr>
          <a:xfrm>
            <a:off x="4545" y="2021796"/>
            <a:ext cx="9139455" cy="1508105"/>
          </a:xfrm>
          <a:prstGeom prst="rect">
            <a:avLst/>
          </a:prstGeom>
          <a:noFill/>
        </p:spPr>
        <p:txBody>
          <a:bodyPr wrap="square" rtlCol="0">
            <a:spAutoFit/>
          </a:bodyPr>
          <a:lstStyle>
            <a:defPPr>
              <a:defRPr lang="en-US"/>
            </a:defPPr>
            <a:lvl1pPr>
              <a:lnSpc>
                <a:spcPts val="2500"/>
              </a:lnSpc>
              <a:spcBef>
                <a:spcPts val="600"/>
              </a:spcBef>
              <a:defRPr sz="2400" u="sng">
                <a:solidFill>
                  <a:prstClr val="black"/>
                </a:solidFill>
              </a:defRPr>
            </a:lvl1pPr>
          </a:lstStyle>
          <a:p>
            <a:pPr>
              <a:lnSpc>
                <a:spcPct val="100000"/>
              </a:lnSpc>
            </a:pPr>
            <a:r>
              <a:rPr lang="en-US" sz="2300" u="none" dirty="0" smtClean="0"/>
              <a:t>After the project started, the scope was changed to have double glazed (double paned) windows for better habitability.  Resultantly, the rate escalated to Rs 800/</a:t>
            </a:r>
            <a:r>
              <a:rPr lang="en-US" sz="2300" u="none" dirty="0" err="1" smtClean="0"/>
              <a:t>sq</a:t>
            </a:r>
            <a:r>
              <a:rPr lang="en-US" sz="2300" u="none" dirty="0" smtClean="0"/>
              <a:t> ft.  This scope change would lead to what is known as the MRV</a:t>
            </a:r>
            <a:endParaRPr lang="en-US" sz="2300" u="none" dirty="0"/>
          </a:p>
        </p:txBody>
      </p:sp>
      <p:sp>
        <p:nvSpPr>
          <p:cNvPr id="59" name="TextBox 58"/>
          <p:cNvSpPr txBox="1"/>
          <p:nvPr/>
        </p:nvSpPr>
        <p:spPr>
          <a:xfrm>
            <a:off x="76200" y="4827494"/>
            <a:ext cx="2819400" cy="461665"/>
          </a:xfrm>
          <a:prstGeom prst="rect">
            <a:avLst/>
          </a:prstGeom>
          <a:solidFill>
            <a:schemeClr val="bg1">
              <a:lumMod val="85000"/>
            </a:schemeClr>
          </a:solidFill>
          <a:ln>
            <a:solidFill>
              <a:schemeClr val="tx1"/>
            </a:solidFill>
          </a:ln>
        </p:spPr>
        <p:txBody>
          <a:bodyPr wrap="square" rtlCol="0">
            <a:spAutoFit/>
          </a:bodyPr>
          <a:lstStyle/>
          <a:p>
            <a:pPr algn="r">
              <a:buSzPct val="80000"/>
            </a:pPr>
            <a:r>
              <a:rPr lang="en-US" sz="2400" b="1" dirty="0" smtClean="0"/>
              <a:t>MRV = AQ x (SR-AR)</a:t>
            </a:r>
            <a:endParaRPr lang="en-US" sz="2400" b="1" dirty="0"/>
          </a:p>
        </p:txBody>
      </p:sp>
      <p:sp>
        <p:nvSpPr>
          <p:cNvPr id="60" name="TextBox 59"/>
          <p:cNvSpPr txBox="1"/>
          <p:nvPr/>
        </p:nvSpPr>
        <p:spPr>
          <a:xfrm>
            <a:off x="3043580" y="4876800"/>
            <a:ext cx="461620" cy="461665"/>
          </a:xfrm>
          <a:prstGeom prst="rect">
            <a:avLst/>
          </a:prstGeom>
          <a:noFill/>
        </p:spPr>
        <p:txBody>
          <a:bodyPr wrap="square" rtlCol="0">
            <a:spAutoFit/>
          </a:bodyPr>
          <a:lstStyle>
            <a:defPPr>
              <a:defRPr lang="en-US"/>
            </a:defPPr>
            <a:lvl1pPr>
              <a:lnSpc>
                <a:spcPts val="2500"/>
              </a:lnSpc>
              <a:spcBef>
                <a:spcPts val="600"/>
              </a:spcBef>
              <a:defRPr sz="2400" u="sng">
                <a:solidFill>
                  <a:prstClr val="black"/>
                </a:solidFill>
              </a:defRPr>
            </a:lvl1pPr>
          </a:lstStyle>
          <a:p>
            <a:pPr>
              <a:lnSpc>
                <a:spcPct val="100000"/>
              </a:lnSpc>
            </a:pPr>
            <a:r>
              <a:rPr lang="en-US" u="none" dirty="0" smtClean="0"/>
              <a:t>or</a:t>
            </a:r>
            <a:endParaRPr lang="en-US" u="none" dirty="0"/>
          </a:p>
        </p:txBody>
      </p:sp>
      <p:sp>
        <p:nvSpPr>
          <p:cNvPr id="61" name="Freeform 60"/>
          <p:cNvSpPr>
            <a:spLocks noChangeAspect="1"/>
          </p:cNvSpPr>
          <p:nvPr/>
        </p:nvSpPr>
        <p:spPr>
          <a:xfrm rot="15042930" flipH="1">
            <a:off x="1258195" y="4215084"/>
            <a:ext cx="731520" cy="356698"/>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TextBox 61"/>
          <p:cNvSpPr txBox="1"/>
          <p:nvPr/>
        </p:nvSpPr>
        <p:spPr>
          <a:xfrm>
            <a:off x="156946" y="5305072"/>
            <a:ext cx="2738654" cy="1374735"/>
          </a:xfrm>
          <a:prstGeom prst="rect">
            <a:avLst/>
          </a:prstGeom>
          <a:noFill/>
        </p:spPr>
        <p:txBody>
          <a:bodyPr wrap="square" rtlCol="0">
            <a:spAutoFit/>
          </a:bodyPr>
          <a:lstStyle>
            <a:defPPr>
              <a:defRPr lang="en-US"/>
            </a:defPPr>
            <a:lvl1pPr>
              <a:lnSpc>
                <a:spcPts val="2500"/>
              </a:lnSpc>
              <a:spcBef>
                <a:spcPts val="600"/>
              </a:spcBef>
              <a:defRPr sz="2400" u="sng">
                <a:solidFill>
                  <a:prstClr val="black"/>
                </a:solidFill>
              </a:defRPr>
            </a:lvl1pPr>
          </a:lstStyle>
          <a:p>
            <a:pPr>
              <a:lnSpc>
                <a:spcPct val="100000"/>
              </a:lnSpc>
              <a:spcBef>
                <a:spcPts val="0"/>
              </a:spcBef>
            </a:pPr>
            <a:r>
              <a:rPr lang="en-US" sz="2000" u="none" dirty="0" smtClean="0"/>
              <a:t>where:</a:t>
            </a:r>
          </a:p>
          <a:p>
            <a:pPr>
              <a:lnSpc>
                <a:spcPct val="100000"/>
              </a:lnSpc>
              <a:spcBef>
                <a:spcPts val="0"/>
              </a:spcBef>
            </a:pPr>
            <a:r>
              <a:rPr lang="en-US" sz="2000" u="none" dirty="0" smtClean="0"/>
              <a:t>AQ = Actual Quantity</a:t>
            </a:r>
          </a:p>
          <a:p>
            <a:pPr>
              <a:lnSpc>
                <a:spcPct val="100000"/>
              </a:lnSpc>
              <a:spcBef>
                <a:spcPts val="0"/>
              </a:spcBef>
            </a:pPr>
            <a:r>
              <a:rPr lang="en-US" sz="2000" u="none" dirty="0" smtClean="0"/>
              <a:t>SR = Standard Rate</a:t>
            </a:r>
          </a:p>
          <a:p>
            <a:pPr>
              <a:lnSpc>
                <a:spcPct val="100000"/>
              </a:lnSpc>
              <a:spcBef>
                <a:spcPts val="0"/>
              </a:spcBef>
            </a:pPr>
            <a:r>
              <a:rPr lang="en-US" sz="2000" u="none" dirty="0" smtClean="0"/>
              <a:t>AR = Actual Rate</a:t>
            </a:r>
            <a:endParaRPr lang="en-US" sz="2000" u="none" dirty="0"/>
          </a:p>
        </p:txBody>
      </p:sp>
    </p:spTree>
    <p:extLst>
      <p:ext uri="{BB962C8B-B14F-4D97-AF65-F5344CB8AC3E}">
        <p14:creationId xmlns:p14="http://schemas.microsoft.com/office/powerpoint/2010/main" val="4183903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up)">
                                      <p:cBhvr>
                                        <p:cTn id="29" dur="500"/>
                                        <p:tgtEl>
                                          <p:spTgt spid="61"/>
                                        </p:tgtEl>
                                      </p:cBhvr>
                                    </p:animEffec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60">
                                            <p:txEl>
                                              <p:pRg st="0" end="0"/>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4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4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animBg="1"/>
      <p:bldP spid="45" grpId="0" uiExpand="1" build="p" animBg="1"/>
      <p:bldP spid="46" grpId="0"/>
      <p:bldP spid="47" grpId="0"/>
      <p:bldP spid="58" grpId="0" build="p"/>
      <p:bldP spid="59" grpId="0" animBg="1"/>
      <p:bldP spid="60" grpId="0" build="p"/>
      <p:bldP spid="61" grpId="0" animBg="1"/>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5024"/>
            <a:ext cx="9089201" cy="457200"/>
          </a:xfrm>
        </p:spPr>
        <p:txBody>
          <a:bodyPr lIns="182880" tIns="0" rIns="0" bIns="0" anchor="b" anchorCtr="0">
            <a:normAutofit/>
          </a:bodyPr>
          <a:lstStyle/>
          <a:p>
            <a:pPr algn="l">
              <a:lnSpc>
                <a:spcPts val="2400"/>
              </a:lnSpc>
            </a:pPr>
            <a:r>
              <a:rPr lang="en-US" sz="2800" b="1" dirty="0" smtClean="0">
                <a:solidFill>
                  <a:srgbClr val="FF0000"/>
                </a:solidFill>
              </a:rPr>
              <a:t>Variance Analysis – Material Usage Variance (MUV)</a:t>
            </a:r>
            <a:endParaRPr lang="en-US" sz="2400" b="1" i="1" dirty="0">
              <a:solidFill>
                <a:srgbClr val="C00000"/>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a:xfrm>
            <a:off x="8765900" y="6521903"/>
            <a:ext cx="345441" cy="365125"/>
          </a:xfrm>
        </p:spPr>
        <p:txBody>
          <a:bodyPr/>
          <a:lstStyle/>
          <a:p>
            <a:fld id="{B6F15528-21DE-4FAA-801E-634DDDAF4B2B}" type="slidenum">
              <a:rPr lang="en-US" b="1" smtClean="0">
                <a:solidFill>
                  <a:prstClr val="black"/>
                </a:solidFill>
              </a:rPr>
              <a:pPr/>
              <a:t>21</a:t>
            </a:fld>
            <a:endParaRPr lang="en-US" b="1" dirty="0">
              <a:solidFill>
                <a:prstClr val="black"/>
              </a:solidFill>
            </a:endParaRPr>
          </a:p>
        </p:txBody>
      </p:sp>
      <p:sp>
        <p:nvSpPr>
          <p:cNvPr id="16" name="TextBox 15"/>
          <p:cNvSpPr txBox="1"/>
          <p:nvPr/>
        </p:nvSpPr>
        <p:spPr>
          <a:xfrm>
            <a:off x="4827" y="778168"/>
            <a:ext cx="9144000" cy="1154162"/>
          </a:xfrm>
          <a:prstGeom prst="rect">
            <a:avLst/>
          </a:prstGeom>
          <a:solidFill>
            <a:schemeClr val="accent5">
              <a:lumMod val="20000"/>
              <a:lumOff val="80000"/>
            </a:schemeClr>
          </a:solidFill>
        </p:spPr>
        <p:txBody>
          <a:bodyPr wrap="square" rtlCol="0">
            <a:spAutoFit/>
          </a:bodyPr>
          <a:lstStyle>
            <a:defPPr>
              <a:defRPr lang="en-US"/>
            </a:defPPr>
            <a:lvl1pPr>
              <a:lnSpc>
                <a:spcPts val="2500"/>
              </a:lnSpc>
              <a:spcBef>
                <a:spcPts val="600"/>
              </a:spcBef>
              <a:defRPr sz="2400" u="sng">
                <a:solidFill>
                  <a:prstClr val="black"/>
                </a:solidFill>
              </a:defRPr>
            </a:lvl1pPr>
          </a:lstStyle>
          <a:p>
            <a:pPr>
              <a:lnSpc>
                <a:spcPct val="100000"/>
              </a:lnSpc>
            </a:pPr>
            <a:r>
              <a:rPr lang="en-US" sz="2300" u="none" dirty="0" smtClean="0">
                <a:solidFill>
                  <a:srgbClr val="C00000"/>
                </a:solidFill>
              </a:rPr>
              <a:t>Work Package (WP) Scope: </a:t>
            </a:r>
            <a:r>
              <a:rPr lang="en-US" sz="2300" u="none" dirty="0" smtClean="0">
                <a:solidFill>
                  <a:schemeClr val="tx1"/>
                </a:solidFill>
              </a:rPr>
              <a:t>Aluminum Windows with Single Pane Glass</a:t>
            </a:r>
          </a:p>
          <a:p>
            <a:pPr>
              <a:lnSpc>
                <a:spcPct val="100000"/>
              </a:lnSpc>
              <a:spcBef>
                <a:spcPts val="0"/>
              </a:spcBef>
              <a:tabLst>
                <a:tab pos="3259138" algn="l"/>
              </a:tabLst>
            </a:pPr>
            <a:r>
              <a:rPr lang="en-US" sz="2300" u="none" dirty="0">
                <a:solidFill>
                  <a:schemeClr val="tx1"/>
                </a:solidFill>
              </a:rPr>
              <a:t>	</a:t>
            </a:r>
            <a:r>
              <a:rPr lang="en-US" sz="2300" u="none" dirty="0" smtClean="0">
                <a:solidFill>
                  <a:schemeClr val="tx1"/>
                </a:solidFill>
              </a:rPr>
              <a:t>20 houses, 10 windows/house, 48 </a:t>
            </a:r>
            <a:r>
              <a:rPr lang="en-US" sz="2300" u="none" dirty="0" err="1" smtClean="0">
                <a:solidFill>
                  <a:schemeClr val="tx1"/>
                </a:solidFill>
              </a:rPr>
              <a:t>sq</a:t>
            </a:r>
            <a:r>
              <a:rPr lang="en-US" sz="2300" u="none" dirty="0" smtClean="0">
                <a:solidFill>
                  <a:schemeClr val="tx1"/>
                </a:solidFill>
              </a:rPr>
              <a:t> </a:t>
            </a:r>
            <a:r>
              <a:rPr lang="en-US" sz="2300" u="none" dirty="0" err="1" smtClean="0">
                <a:solidFill>
                  <a:schemeClr val="tx1"/>
                </a:solidFill>
              </a:rPr>
              <a:t>ft</a:t>
            </a:r>
            <a:r>
              <a:rPr lang="en-US" sz="2300" u="none" dirty="0" smtClean="0">
                <a:solidFill>
                  <a:schemeClr val="tx1"/>
                </a:solidFill>
              </a:rPr>
              <a:t>/window</a:t>
            </a:r>
          </a:p>
          <a:p>
            <a:pPr>
              <a:lnSpc>
                <a:spcPct val="100000"/>
              </a:lnSpc>
              <a:spcBef>
                <a:spcPts val="0"/>
              </a:spcBef>
            </a:pPr>
            <a:r>
              <a:rPr lang="en-US" sz="2300" u="none" dirty="0">
                <a:solidFill>
                  <a:srgbClr val="C00000"/>
                </a:solidFill>
              </a:rPr>
              <a:t>Standard Rate for WP Costing</a:t>
            </a:r>
            <a:r>
              <a:rPr lang="en-US" sz="2300" u="none" dirty="0" smtClean="0">
                <a:solidFill>
                  <a:schemeClr val="tx1"/>
                </a:solidFill>
              </a:rPr>
              <a:t>: Rs 500 per </a:t>
            </a:r>
            <a:r>
              <a:rPr lang="en-US" sz="2300" u="none" dirty="0" err="1" smtClean="0">
                <a:solidFill>
                  <a:schemeClr val="tx1"/>
                </a:solidFill>
              </a:rPr>
              <a:t>sq</a:t>
            </a:r>
            <a:r>
              <a:rPr lang="en-US" sz="2300" u="none" dirty="0" smtClean="0">
                <a:solidFill>
                  <a:schemeClr val="tx1"/>
                </a:solidFill>
              </a:rPr>
              <a:t> </a:t>
            </a:r>
            <a:r>
              <a:rPr lang="en-US" sz="2300" u="none" dirty="0" err="1" smtClean="0">
                <a:solidFill>
                  <a:schemeClr val="tx1"/>
                </a:solidFill>
              </a:rPr>
              <a:t>ft</a:t>
            </a:r>
            <a:endParaRPr lang="en-US" sz="2300" u="none" dirty="0" smtClean="0">
              <a:solidFill>
                <a:schemeClr val="tx1"/>
              </a:solidFill>
            </a:endParaRPr>
          </a:p>
        </p:txBody>
      </p:sp>
      <p:sp>
        <p:nvSpPr>
          <p:cNvPr id="11" name="Footer Placeholder 10"/>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45" name="TextBox 44"/>
          <p:cNvSpPr txBox="1"/>
          <p:nvPr/>
        </p:nvSpPr>
        <p:spPr>
          <a:xfrm>
            <a:off x="5774" y="3263153"/>
            <a:ext cx="9144000" cy="430887"/>
          </a:xfrm>
          <a:prstGeom prst="rect">
            <a:avLst/>
          </a:prstGeom>
          <a:solidFill>
            <a:schemeClr val="accent5">
              <a:lumMod val="20000"/>
              <a:lumOff val="80000"/>
            </a:schemeClr>
          </a:solidFill>
          <a:ln>
            <a:noFill/>
          </a:ln>
        </p:spPr>
        <p:txBody>
          <a:bodyPr wrap="square" lIns="0" tIns="45720" rIns="0" rtlCol="0">
            <a:spAutoFit/>
          </a:bodyPr>
          <a:lstStyle>
            <a:defPPr>
              <a:defRPr lang="en-US"/>
            </a:defPPr>
            <a:lvl1pPr>
              <a:lnSpc>
                <a:spcPts val="2500"/>
              </a:lnSpc>
              <a:spcBef>
                <a:spcPts val="600"/>
              </a:spcBef>
              <a:defRPr sz="2400" u="sng">
                <a:solidFill>
                  <a:prstClr val="black"/>
                </a:solidFill>
              </a:defRPr>
            </a:lvl1pPr>
          </a:lstStyle>
          <a:p>
            <a:pPr algn="ctr">
              <a:lnSpc>
                <a:spcPct val="100000"/>
              </a:lnSpc>
            </a:pPr>
            <a:r>
              <a:rPr lang="en-US" sz="2200" u="none" dirty="0" smtClean="0"/>
              <a:t>MUV = </a:t>
            </a:r>
            <a:r>
              <a:rPr lang="en-US" sz="2200" u="none" dirty="0" err="1" smtClean="0"/>
              <a:t>Std</a:t>
            </a:r>
            <a:r>
              <a:rPr lang="en-US" sz="2200" u="none" dirty="0" smtClean="0"/>
              <a:t> Rate(</a:t>
            </a:r>
            <a:r>
              <a:rPr lang="en-US" sz="2200" u="none" dirty="0" err="1" smtClean="0"/>
              <a:t>Std</a:t>
            </a:r>
            <a:r>
              <a:rPr lang="en-US" sz="2200" u="none" dirty="0" smtClean="0"/>
              <a:t> </a:t>
            </a:r>
            <a:r>
              <a:rPr lang="en-US" sz="2200" u="none" dirty="0" err="1" smtClean="0"/>
              <a:t>Qty</a:t>
            </a:r>
            <a:r>
              <a:rPr lang="en-US" sz="2200" u="none" dirty="0" smtClean="0"/>
              <a:t>-Act </a:t>
            </a:r>
            <a:r>
              <a:rPr lang="en-US" sz="2200" u="none" dirty="0" err="1" smtClean="0"/>
              <a:t>Qty</a:t>
            </a:r>
            <a:r>
              <a:rPr lang="en-US" sz="2200" u="none" dirty="0" smtClean="0"/>
              <a:t>) </a:t>
            </a:r>
            <a:r>
              <a:rPr lang="en-US" sz="2200" u="none" dirty="0"/>
              <a:t>= </a:t>
            </a:r>
            <a:r>
              <a:rPr lang="en-US" sz="2200" u="none" dirty="0" smtClean="0"/>
              <a:t>500x(20x10x48-20x9x48</a:t>
            </a:r>
            <a:r>
              <a:rPr lang="en-US" sz="2200" u="none" dirty="0"/>
              <a:t>) = </a:t>
            </a:r>
            <a:r>
              <a:rPr lang="en-US" sz="2200" u="none" dirty="0">
                <a:solidFill>
                  <a:srgbClr val="009900"/>
                </a:solidFill>
              </a:rPr>
              <a:t>Rs 480,000 (F)</a:t>
            </a:r>
          </a:p>
        </p:txBody>
      </p:sp>
      <p:sp>
        <p:nvSpPr>
          <p:cNvPr id="46" name="TextBox 45"/>
          <p:cNvSpPr txBox="1"/>
          <p:nvPr/>
        </p:nvSpPr>
        <p:spPr>
          <a:xfrm>
            <a:off x="5356487" y="5015753"/>
            <a:ext cx="1856597" cy="1025922"/>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smtClean="0"/>
              <a:t>20x9x48 </a:t>
            </a:r>
            <a:r>
              <a:rPr lang="en-US" b="0" dirty="0" err="1" smtClean="0"/>
              <a:t>sq</a:t>
            </a:r>
            <a:r>
              <a:rPr lang="en-US" b="0" dirty="0" smtClean="0"/>
              <a:t> </a:t>
            </a:r>
            <a:r>
              <a:rPr lang="en-US" b="0" dirty="0" err="1" smtClean="0"/>
              <a:t>ft</a:t>
            </a:r>
            <a:endParaRPr lang="en-US" b="0" dirty="0">
              <a:solidFill>
                <a:prstClr val="black"/>
              </a:solidFill>
            </a:endParaRPr>
          </a:p>
          <a:p>
            <a:r>
              <a:rPr lang="en-US" b="0" dirty="0" smtClean="0">
                <a:solidFill>
                  <a:prstClr val="black"/>
                </a:solidFill>
              </a:rPr>
              <a:t>x</a:t>
            </a:r>
          </a:p>
          <a:p>
            <a:r>
              <a:rPr lang="en-US" b="0" dirty="0" smtClean="0">
                <a:solidFill>
                  <a:prstClr val="black"/>
                </a:solidFill>
              </a:rPr>
              <a:t> Rs 500 </a:t>
            </a:r>
            <a:r>
              <a:rPr lang="en-US" b="0" dirty="0">
                <a:solidFill>
                  <a:prstClr val="black"/>
                </a:solidFill>
              </a:rPr>
              <a:t>per </a:t>
            </a:r>
            <a:r>
              <a:rPr lang="en-US" b="0" dirty="0" err="1" smtClean="0">
                <a:solidFill>
                  <a:prstClr val="black"/>
                </a:solidFill>
              </a:rPr>
              <a:t>sq</a:t>
            </a:r>
            <a:r>
              <a:rPr lang="en-US" b="0" dirty="0" smtClean="0">
                <a:solidFill>
                  <a:prstClr val="black"/>
                </a:solidFill>
              </a:rPr>
              <a:t> </a:t>
            </a:r>
            <a:r>
              <a:rPr lang="en-US" b="0" dirty="0" err="1" smtClean="0">
                <a:solidFill>
                  <a:prstClr val="black"/>
                </a:solidFill>
              </a:rPr>
              <a:t>ft</a:t>
            </a:r>
            <a:endParaRPr lang="en-US" b="0" dirty="0" smtClean="0">
              <a:solidFill>
                <a:prstClr val="black"/>
              </a:solidFill>
            </a:endParaRPr>
          </a:p>
          <a:p>
            <a:r>
              <a:rPr lang="en-US" b="0" dirty="0" smtClean="0">
                <a:solidFill>
                  <a:prstClr val="black"/>
                </a:solidFill>
              </a:rPr>
              <a:t>= Rs 4,320,000</a:t>
            </a:r>
            <a:endParaRPr lang="en-US" b="0" dirty="0">
              <a:solidFill>
                <a:prstClr val="black"/>
              </a:solidFill>
            </a:endParaRPr>
          </a:p>
        </p:txBody>
      </p:sp>
      <p:sp>
        <p:nvSpPr>
          <p:cNvPr id="47" name="TextBox 46"/>
          <p:cNvSpPr txBox="1"/>
          <p:nvPr/>
        </p:nvSpPr>
        <p:spPr>
          <a:xfrm>
            <a:off x="7333562" y="5019538"/>
            <a:ext cx="1830950" cy="1025922"/>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smtClean="0"/>
              <a:t>20x10x48 </a:t>
            </a:r>
            <a:r>
              <a:rPr lang="en-US" b="0" dirty="0" err="1"/>
              <a:t>sq</a:t>
            </a:r>
            <a:r>
              <a:rPr lang="en-US" b="0" dirty="0"/>
              <a:t> </a:t>
            </a:r>
            <a:r>
              <a:rPr lang="en-US" b="0" dirty="0" err="1"/>
              <a:t>ft</a:t>
            </a:r>
            <a:endParaRPr lang="en-US" b="0" dirty="0">
              <a:solidFill>
                <a:prstClr val="black"/>
              </a:solidFill>
            </a:endParaRPr>
          </a:p>
          <a:p>
            <a:r>
              <a:rPr lang="en-US" b="0" dirty="0" smtClean="0">
                <a:solidFill>
                  <a:prstClr val="black"/>
                </a:solidFill>
              </a:rPr>
              <a:t>x</a:t>
            </a:r>
            <a:endParaRPr lang="en-US" b="0" dirty="0">
              <a:solidFill>
                <a:prstClr val="black"/>
              </a:solidFill>
            </a:endParaRPr>
          </a:p>
          <a:p>
            <a:r>
              <a:rPr lang="en-US" b="0" dirty="0">
                <a:solidFill>
                  <a:prstClr val="black"/>
                </a:solidFill>
              </a:rPr>
              <a:t>Rs </a:t>
            </a:r>
            <a:r>
              <a:rPr lang="en-US" b="0" dirty="0" smtClean="0">
                <a:solidFill>
                  <a:prstClr val="black"/>
                </a:solidFill>
              </a:rPr>
              <a:t>500 </a:t>
            </a:r>
            <a:r>
              <a:rPr lang="en-US" b="0" dirty="0">
                <a:solidFill>
                  <a:prstClr val="black"/>
                </a:solidFill>
              </a:rPr>
              <a:t>per </a:t>
            </a:r>
            <a:r>
              <a:rPr lang="en-US" b="0" dirty="0" err="1">
                <a:solidFill>
                  <a:prstClr val="black"/>
                </a:solidFill>
              </a:rPr>
              <a:t>sq</a:t>
            </a:r>
            <a:r>
              <a:rPr lang="en-US" b="0" dirty="0">
                <a:solidFill>
                  <a:prstClr val="black"/>
                </a:solidFill>
              </a:rPr>
              <a:t> </a:t>
            </a:r>
            <a:r>
              <a:rPr lang="en-US" b="0" dirty="0" err="1">
                <a:solidFill>
                  <a:prstClr val="black"/>
                </a:solidFill>
              </a:rPr>
              <a:t>ft</a:t>
            </a:r>
            <a:endParaRPr lang="en-US" b="0" dirty="0" smtClean="0">
              <a:solidFill>
                <a:prstClr val="black"/>
              </a:solidFill>
            </a:endParaRPr>
          </a:p>
          <a:p>
            <a:r>
              <a:rPr lang="en-US" b="0" dirty="0" smtClean="0">
                <a:solidFill>
                  <a:prstClr val="black"/>
                </a:solidFill>
              </a:rPr>
              <a:t>=Rs 4,800,000</a:t>
            </a:r>
            <a:endParaRPr lang="en-US" b="0" dirty="0">
              <a:solidFill>
                <a:prstClr val="black"/>
              </a:solidFill>
            </a:endParaRPr>
          </a:p>
        </p:txBody>
      </p:sp>
      <p:grpSp>
        <p:nvGrpSpPr>
          <p:cNvPr id="48" name="Group 47"/>
          <p:cNvGrpSpPr/>
          <p:nvPr/>
        </p:nvGrpSpPr>
        <p:grpSpPr>
          <a:xfrm>
            <a:off x="6154581" y="5930153"/>
            <a:ext cx="2590800" cy="905435"/>
            <a:chOff x="1272989" y="5167814"/>
            <a:chExt cx="2590800" cy="905435"/>
          </a:xfrm>
        </p:grpSpPr>
        <p:sp>
          <p:nvSpPr>
            <p:cNvPr id="49" name="Right Brace 48"/>
            <p:cNvSpPr/>
            <p:nvPr/>
          </p:nvSpPr>
          <p:spPr>
            <a:xfrm rot="5400000">
              <a:off x="2405691" y="4268038"/>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0" name="TextBox 49"/>
            <p:cNvSpPr txBox="1"/>
            <p:nvPr/>
          </p:nvSpPr>
          <p:spPr>
            <a:xfrm>
              <a:off x="1725813" y="5673139"/>
              <a:ext cx="1667443" cy="400110"/>
            </a:xfrm>
            <a:prstGeom prst="rect">
              <a:avLst/>
            </a:prstGeom>
            <a:noFill/>
          </p:spPr>
          <p:txBody>
            <a:bodyPr wrap="none" rtlCol="0">
              <a:spAutoFit/>
            </a:bodyPr>
            <a:lstStyle/>
            <a:p>
              <a:pPr algn="ctr">
                <a:buSzPct val="80000"/>
              </a:pPr>
              <a:r>
                <a:rPr lang="en-US" sz="2000" b="1" dirty="0" smtClean="0">
                  <a:solidFill>
                    <a:srgbClr val="009900"/>
                  </a:solidFill>
                </a:rPr>
                <a:t>Rs </a:t>
              </a:r>
              <a:r>
                <a:rPr lang="en-US" sz="2000" dirty="0">
                  <a:solidFill>
                    <a:srgbClr val="009900"/>
                  </a:solidFill>
                </a:rPr>
                <a:t>480,000</a:t>
              </a:r>
              <a:r>
                <a:rPr lang="en-US" sz="2000" b="1" dirty="0" smtClean="0">
                  <a:solidFill>
                    <a:srgbClr val="009900"/>
                  </a:solidFill>
                </a:rPr>
                <a:t> (F)</a:t>
              </a:r>
              <a:endParaRPr lang="en-US" sz="2000" b="1" dirty="0">
                <a:solidFill>
                  <a:srgbClr val="009900"/>
                </a:solidFill>
              </a:endParaRPr>
            </a:p>
          </p:txBody>
        </p:sp>
        <p:sp>
          <p:nvSpPr>
            <p:cNvPr id="51" name="TextBox 50"/>
            <p:cNvSpPr txBox="1"/>
            <p:nvPr/>
          </p:nvSpPr>
          <p:spPr>
            <a:xfrm>
              <a:off x="2144450" y="5167814"/>
              <a:ext cx="728084" cy="400110"/>
            </a:xfrm>
            <a:prstGeom prst="rect">
              <a:avLst/>
            </a:prstGeom>
            <a:noFill/>
          </p:spPr>
          <p:txBody>
            <a:bodyPr wrap="none" rtlCol="0">
              <a:spAutoFit/>
            </a:bodyPr>
            <a:lstStyle/>
            <a:p>
              <a:pPr algn="ctr">
                <a:buSzPct val="80000"/>
              </a:pPr>
              <a:r>
                <a:rPr lang="en-US" sz="2000" b="1" dirty="0">
                  <a:solidFill>
                    <a:srgbClr val="FF00FF"/>
                  </a:solidFill>
                </a:rPr>
                <a:t>MUV</a:t>
              </a:r>
            </a:p>
          </p:txBody>
        </p:sp>
      </p:grpSp>
      <p:grpSp>
        <p:nvGrpSpPr>
          <p:cNvPr id="52" name="Group 51"/>
          <p:cNvGrpSpPr/>
          <p:nvPr/>
        </p:nvGrpSpPr>
        <p:grpSpPr>
          <a:xfrm>
            <a:off x="5569555" y="3832412"/>
            <a:ext cx="3330404" cy="1133290"/>
            <a:chOff x="687963" y="3027404"/>
            <a:chExt cx="3330404" cy="1133290"/>
          </a:xfrm>
        </p:grpSpPr>
        <p:sp>
          <p:nvSpPr>
            <p:cNvPr id="53" name="TextBox 52"/>
            <p:cNvSpPr txBox="1"/>
            <p:nvPr/>
          </p:nvSpPr>
          <p:spPr>
            <a:xfrm>
              <a:off x="976719" y="3027404"/>
              <a:ext cx="2797003" cy="400110"/>
            </a:xfrm>
            <a:prstGeom prst="rect">
              <a:avLst/>
            </a:prstGeom>
            <a:noFill/>
          </p:spPr>
          <p:txBody>
            <a:bodyPr wrap="square" rtlCol="0">
              <a:spAutoFit/>
            </a:bodyPr>
            <a:lstStyle/>
            <a:p>
              <a:pPr algn="ctr">
                <a:buSzPct val="80000"/>
              </a:pPr>
              <a:r>
                <a:rPr lang="en-US" sz="2000" b="1" dirty="0" smtClean="0">
                  <a:solidFill>
                    <a:srgbClr val="C00000"/>
                  </a:solidFill>
                </a:rPr>
                <a:t>Material Used</a:t>
              </a:r>
              <a:endParaRPr lang="en-US" sz="2000" b="1" dirty="0">
                <a:solidFill>
                  <a:srgbClr val="C00000"/>
                </a:solidFill>
              </a:endParaRPr>
            </a:p>
          </p:txBody>
        </p:sp>
        <p:grpSp>
          <p:nvGrpSpPr>
            <p:cNvPr id="54" name="Group 53"/>
            <p:cNvGrpSpPr/>
            <p:nvPr/>
          </p:nvGrpSpPr>
          <p:grpSpPr>
            <a:xfrm>
              <a:off x="687963" y="3411909"/>
              <a:ext cx="3330404" cy="748785"/>
              <a:chOff x="347996" y="3552198"/>
              <a:chExt cx="3330404" cy="748785"/>
            </a:xfrm>
          </p:grpSpPr>
          <p:sp>
            <p:nvSpPr>
              <p:cNvPr id="55" name="Rectangle 54"/>
              <p:cNvSpPr/>
              <p:nvPr/>
            </p:nvSpPr>
            <p:spPr>
              <a:xfrm>
                <a:off x="347996" y="3552198"/>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TextBox 55"/>
              <p:cNvSpPr txBox="1"/>
              <p:nvPr/>
            </p:nvSpPr>
            <p:spPr>
              <a:xfrm>
                <a:off x="397483" y="3593533"/>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solidFill>
                      <a:prstClr val="black"/>
                    </a:solidFill>
                  </a:rPr>
                  <a:t>x</a:t>
                </a:r>
              </a:p>
              <a:p>
                <a:pPr algn="ctr">
                  <a:lnSpc>
                    <a:spcPts val="1800"/>
                  </a:lnSpc>
                  <a:buSzPct val="80000"/>
                </a:pPr>
                <a:r>
                  <a:rPr lang="en-US" sz="2000" b="1" dirty="0" err="1" smtClean="0">
                    <a:solidFill>
                      <a:srgbClr val="0000FF"/>
                    </a:solidFill>
                  </a:rPr>
                  <a:t>Std</a:t>
                </a:r>
                <a:r>
                  <a:rPr lang="en-US" sz="2000" b="1" dirty="0" smtClean="0">
                    <a:solidFill>
                      <a:srgbClr val="0000FF"/>
                    </a:solidFill>
                  </a:rPr>
                  <a:t> </a:t>
                </a:r>
                <a:r>
                  <a:rPr lang="en-US" sz="2000" b="1" dirty="0">
                    <a:solidFill>
                      <a:srgbClr val="0000FF"/>
                    </a:solidFill>
                  </a:rPr>
                  <a:t>Rate</a:t>
                </a:r>
              </a:p>
            </p:txBody>
          </p:sp>
          <p:sp>
            <p:nvSpPr>
              <p:cNvPr id="57" name="TextBox 56"/>
              <p:cNvSpPr txBox="1"/>
              <p:nvPr/>
            </p:nvSpPr>
            <p:spPr>
              <a:xfrm>
                <a:off x="2483782" y="3608486"/>
                <a:ext cx="1070742" cy="692497"/>
              </a:xfrm>
              <a:prstGeom prst="rect">
                <a:avLst/>
              </a:prstGeom>
              <a:noFill/>
            </p:spPr>
            <p:txBody>
              <a:bodyPr wrap="none" tIns="0" bIns="0" rtlCol="0">
                <a:spAutoFit/>
              </a:bodyPr>
              <a:lstStyle/>
              <a:p>
                <a:pPr algn="ctr">
                  <a:lnSpc>
                    <a:spcPts val="1800"/>
                  </a:lnSpc>
                  <a:buSzPct val="80000"/>
                </a:pPr>
                <a:r>
                  <a:rPr lang="en-US" sz="2000" b="1" dirty="0" err="1" smtClean="0">
                    <a:solidFill>
                      <a:srgbClr val="006F96"/>
                    </a:solidFill>
                  </a:rPr>
                  <a:t>Std</a:t>
                </a:r>
                <a:r>
                  <a:rPr lang="en-US" sz="2000" b="1" dirty="0" smtClean="0">
                    <a:solidFill>
                      <a:srgbClr val="006F96"/>
                    </a:solidFill>
                  </a:rPr>
                  <a:t> </a:t>
                </a:r>
                <a:r>
                  <a:rPr lang="en-US" sz="2000" b="1" dirty="0" err="1">
                    <a:solidFill>
                      <a:srgbClr val="006F96"/>
                    </a:solidFill>
                  </a:rPr>
                  <a:t>Qty</a:t>
                </a:r>
                <a:endParaRPr lang="en-US" sz="2000" b="1" dirty="0">
                  <a:solidFill>
                    <a:srgbClr val="006F96"/>
                  </a:solidFill>
                </a:endParaRPr>
              </a:p>
              <a:p>
                <a:pPr algn="ctr">
                  <a:lnSpc>
                    <a:spcPts val="1800"/>
                  </a:lnSpc>
                  <a:buSzPct val="80000"/>
                </a:pPr>
                <a:r>
                  <a:rPr lang="en-US" sz="2000" b="1" dirty="0" smtClean="0">
                    <a:solidFill>
                      <a:prstClr val="black"/>
                    </a:solidFill>
                  </a:rPr>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sp>
        <p:nvSpPr>
          <p:cNvPr id="58" name="TextBox 57"/>
          <p:cNvSpPr txBox="1"/>
          <p:nvPr/>
        </p:nvSpPr>
        <p:spPr>
          <a:xfrm>
            <a:off x="4545" y="2021796"/>
            <a:ext cx="9139455" cy="1154162"/>
          </a:xfrm>
          <a:prstGeom prst="rect">
            <a:avLst/>
          </a:prstGeom>
          <a:noFill/>
        </p:spPr>
        <p:txBody>
          <a:bodyPr wrap="square" rtlCol="0">
            <a:spAutoFit/>
          </a:bodyPr>
          <a:lstStyle>
            <a:defPPr>
              <a:defRPr lang="en-US"/>
            </a:defPPr>
            <a:lvl1pPr>
              <a:lnSpc>
                <a:spcPts val="2500"/>
              </a:lnSpc>
              <a:spcBef>
                <a:spcPts val="600"/>
              </a:spcBef>
              <a:defRPr sz="2400" u="sng">
                <a:solidFill>
                  <a:prstClr val="black"/>
                </a:solidFill>
              </a:defRPr>
            </a:lvl1pPr>
          </a:lstStyle>
          <a:p>
            <a:pPr>
              <a:lnSpc>
                <a:spcPct val="100000"/>
              </a:lnSpc>
            </a:pPr>
            <a:r>
              <a:rPr lang="en-US" sz="2300" u="none" dirty="0" smtClean="0"/>
              <a:t>After the project started</a:t>
            </a:r>
            <a:r>
              <a:rPr lang="en-US" sz="2300" u="none" dirty="0"/>
              <a:t>, the scope was changed to </a:t>
            </a:r>
            <a:r>
              <a:rPr lang="en-US" sz="2300" u="none" dirty="0" smtClean="0"/>
              <a:t>delete </a:t>
            </a:r>
            <a:r>
              <a:rPr lang="en-US" sz="2300" u="none" dirty="0"/>
              <a:t>one </a:t>
            </a:r>
            <a:r>
              <a:rPr lang="en-US" sz="2300" u="none" dirty="0" smtClean="0"/>
              <a:t>window from each </a:t>
            </a:r>
            <a:r>
              <a:rPr lang="en-US" sz="2300" u="none" dirty="0"/>
              <a:t>house </a:t>
            </a:r>
            <a:r>
              <a:rPr lang="en-US" sz="2300" u="none" dirty="0" smtClean="0"/>
              <a:t>as one room was to be converted into a store.  </a:t>
            </a:r>
            <a:r>
              <a:rPr lang="en-US" sz="2300" u="none" dirty="0"/>
              <a:t>This scope change would lead to what is known as the MUV</a:t>
            </a:r>
          </a:p>
        </p:txBody>
      </p:sp>
      <p:sp>
        <p:nvSpPr>
          <p:cNvPr id="59" name="TextBox 58"/>
          <p:cNvSpPr txBox="1"/>
          <p:nvPr/>
        </p:nvSpPr>
        <p:spPr>
          <a:xfrm>
            <a:off x="1600200" y="4572000"/>
            <a:ext cx="2819400" cy="461665"/>
          </a:xfrm>
          <a:prstGeom prst="rect">
            <a:avLst/>
          </a:prstGeom>
          <a:solidFill>
            <a:schemeClr val="bg1">
              <a:lumMod val="85000"/>
            </a:schemeClr>
          </a:solidFill>
          <a:ln>
            <a:solidFill>
              <a:schemeClr val="tx1"/>
            </a:solidFill>
          </a:ln>
        </p:spPr>
        <p:txBody>
          <a:bodyPr wrap="square" rtlCol="0">
            <a:spAutoFit/>
          </a:bodyPr>
          <a:lstStyle/>
          <a:p>
            <a:pPr algn="r">
              <a:buSzPct val="80000"/>
            </a:pPr>
            <a:r>
              <a:rPr lang="en-US" sz="2400" b="1" dirty="0" smtClean="0">
                <a:solidFill>
                  <a:srgbClr val="FF00FF"/>
                </a:solidFill>
              </a:rPr>
              <a:t>MUV</a:t>
            </a:r>
            <a:r>
              <a:rPr lang="en-US" sz="2400" b="1" dirty="0" smtClean="0"/>
              <a:t> = SR x (SQ-AQ)</a:t>
            </a:r>
            <a:endParaRPr lang="en-US" sz="2400" b="1" dirty="0"/>
          </a:p>
        </p:txBody>
      </p:sp>
      <p:sp>
        <p:nvSpPr>
          <p:cNvPr id="60" name="TextBox 59"/>
          <p:cNvSpPr txBox="1"/>
          <p:nvPr/>
        </p:nvSpPr>
        <p:spPr>
          <a:xfrm>
            <a:off x="4796180" y="4796118"/>
            <a:ext cx="461620" cy="461665"/>
          </a:xfrm>
          <a:prstGeom prst="rect">
            <a:avLst/>
          </a:prstGeom>
          <a:noFill/>
        </p:spPr>
        <p:txBody>
          <a:bodyPr wrap="square" rtlCol="0">
            <a:spAutoFit/>
          </a:bodyPr>
          <a:lstStyle>
            <a:defPPr>
              <a:defRPr lang="en-US"/>
            </a:defPPr>
            <a:lvl1pPr>
              <a:lnSpc>
                <a:spcPts val="2500"/>
              </a:lnSpc>
              <a:spcBef>
                <a:spcPts val="600"/>
              </a:spcBef>
              <a:defRPr sz="2400" u="sng">
                <a:solidFill>
                  <a:prstClr val="black"/>
                </a:solidFill>
              </a:defRPr>
            </a:lvl1pPr>
          </a:lstStyle>
          <a:p>
            <a:pPr>
              <a:lnSpc>
                <a:spcPct val="100000"/>
              </a:lnSpc>
            </a:pPr>
            <a:r>
              <a:rPr lang="en-US" u="none" dirty="0" smtClean="0"/>
              <a:t>or</a:t>
            </a:r>
            <a:endParaRPr lang="en-US" u="none" dirty="0"/>
          </a:p>
        </p:txBody>
      </p:sp>
      <p:sp>
        <p:nvSpPr>
          <p:cNvPr id="61" name="Freeform 60"/>
          <p:cNvSpPr>
            <a:spLocks noChangeAspect="1"/>
          </p:cNvSpPr>
          <p:nvPr/>
        </p:nvSpPr>
        <p:spPr>
          <a:xfrm rot="15042930" flipH="1">
            <a:off x="2361778" y="3959590"/>
            <a:ext cx="731520" cy="356698"/>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TextBox 61"/>
          <p:cNvSpPr txBox="1"/>
          <p:nvPr/>
        </p:nvSpPr>
        <p:spPr>
          <a:xfrm>
            <a:off x="1680946" y="5049578"/>
            <a:ext cx="2738654" cy="1323439"/>
          </a:xfrm>
          <a:prstGeom prst="rect">
            <a:avLst/>
          </a:prstGeom>
          <a:noFill/>
        </p:spPr>
        <p:txBody>
          <a:bodyPr wrap="square" rtlCol="0">
            <a:spAutoFit/>
          </a:bodyPr>
          <a:lstStyle>
            <a:defPPr>
              <a:defRPr lang="en-US"/>
            </a:defPPr>
            <a:lvl1pPr>
              <a:lnSpc>
                <a:spcPts val="2500"/>
              </a:lnSpc>
              <a:spcBef>
                <a:spcPts val="600"/>
              </a:spcBef>
              <a:defRPr sz="2400" u="sng">
                <a:solidFill>
                  <a:prstClr val="black"/>
                </a:solidFill>
              </a:defRPr>
            </a:lvl1pPr>
          </a:lstStyle>
          <a:p>
            <a:pPr>
              <a:lnSpc>
                <a:spcPct val="100000"/>
              </a:lnSpc>
              <a:spcBef>
                <a:spcPts val="0"/>
              </a:spcBef>
            </a:pPr>
            <a:r>
              <a:rPr lang="en-US" sz="2000" u="none" dirty="0" smtClean="0"/>
              <a:t>where:</a:t>
            </a:r>
          </a:p>
          <a:p>
            <a:pPr>
              <a:lnSpc>
                <a:spcPct val="100000"/>
              </a:lnSpc>
              <a:spcBef>
                <a:spcPts val="0"/>
              </a:spcBef>
            </a:pPr>
            <a:r>
              <a:rPr lang="en-US" sz="2000" u="none" dirty="0" smtClean="0"/>
              <a:t>SR = Standard Rate</a:t>
            </a:r>
          </a:p>
          <a:p>
            <a:pPr>
              <a:lnSpc>
                <a:spcPct val="100000"/>
              </a:lnSpc>
              <a:spcBef>
                <a:spcPts val="0"/>
              </a:spcBef>
            </a:pPr>
            <a:r>
              <a:rPr lang="en-US" sz="2000" u="none" dirty="0" smtClean="0"/>
              <a:t>SQ </a:t>
            </a:r>
            <a:r>
              <a:rPr lang="en-US" sz="2000" u="none" dirty="0"/>
              <a:t>= </a:t>
            </a:r>
            <a:r>
              <a:rPr lang="en-US" sz="2000" u="none" dirty="0" smtClean="0"/>
              <a:t>Standard Quantity</a:t>
            </a:r>
            <a:endParaRPr lang="en-US" sz="2000" u="none" dirty="0"/>
          </a:p>
          <a:p>
            <a:pPr>
              <a:lnSpc>
                <a:spcPct val="100000"/>
              </a:lnSpc>
              <a:spcBef>
                <a:spcPts val="0"/>
              </a:spcBef>
            </a:pPr>
            <a:r>
              <a:rPr lang="en-US" sz="2000" u="none" dirty="0" smtClean="0"/>
              <a:t>AQ = Actual Quantity</a:t>
            </a:r>
            <a:endParaRPr lang="en-US" sz="2000" u="none" dirty="0"/>
          </a:p>
        </p:txBody>
      </p:sp>
    </p:spTree>
    <p:extLst>
      <p:ext uri="{BB962C8B-B14F-4D97-AF65-F5344CB8AC3E}">
        <p14:creationId xmlns:p14="http://schemas.microsoft.com/office/powerpoint/2010/main" val="2764808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up)">
                                      <p:cBhvr>
                                        <p:cTn id="29" dur="500"/>
                                        <p:tgtEl>
                                          <p:spTgt spid="61"/>
                                        </p:tgtEl>
                                      </p:cBhvr>
                                    </p:animEffec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60">
                                            <p:txEl>
                                              <p:pRg st="0" end="0"/>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4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4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animBg="1"/>
      <p:bldP spid="45" grpId="0" build="p" animBg="1"/>
      <p:bldP spid="46" grpId="0"/>
      <p:bldP spid="47" grpId="0"/>
      <p:bldP spid="58" grpId="0" build="p"/>
      <p:bldP spid="59" grpId="0" animBg="1"/>
      <p:bldP spid="60" grpId="0" build="p"/>
      <p:bldP spid="61" grpId="0" animBg="1"/>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5861"/>
            <a:ext cx="9089201" cy="726832"/>
          </a:xfrm>
        </p:spPr>
        <p:txBody>
          <a:bodyPr vert="horz" lIns="91440" tIns="0" rIns="91440" bIns="0" rtlCol="0" anchor="ctr">
            <a:normAutofit/>
          </a:bodyPr>
          <a:lstStyle/>
          <a:p>
            <a:pPr marL="2919413" indent="-2919413" algn="l">
              <a:lnSpc>
                <a:spcPts val="2800"/>
              </a:lnSpc>
            </a:pPr>
            <a:r>
              <a:rPr lang="en-US" sz="2800" b="1" dirty="0" smtClean="0">
                <a:solidFill>
                  <a:srgbClr val="FF0000"/>
                </a:solidFill>
                <a:effectLst>
                  <a:outerShdw blurRad="38100" dist="38100" dir="2700000" algn="tl">
                    <a:srgbClr val="000000">
                      <a:alpha val="43137"/>
                    </a:srgbClr>
                  </a:outerShdw>
                </a:effectLst>
              </a:rPr>
              <a:t>Variance </a:t>
            </a:r>
            <a:r>
              <a:rPr lang="en-US" sz="2800" b="1" dirty="0">
                <a:solidFill>
                  <a:srgbClr val="FF0000"/>
                </a:solidFill>
                <a:effectLst>
                  <a:outerShdw blurRad="38100" dist="38100" dir="2700000" algn="tl">
                    <a:srgbClr val="000000">
                      <a:alpha val="43137"/>
                    </a:srgbClr>
                  </a:outerShdw>
                </a:effectLst>
              </a:rPr>
              <a:t>Analysis </a:t>
            </a:r>
            <a:r>
              <a:rPr lang="en-US" sz="2800" b="1" dirty="0" smtClean="0">
                <a:solidFill>
                  <a:srgbClr val="FF0000"/>
                </a:solidFill>
                <a:effectLst>
                  <a:outerShdw blurRad="38100" dist="38100" dir="2700000" algn="tl">
                    <a:srgbClr val="000000">
                      <a:alpha val="43137"/>
                    </a:srgbClr>
                  </a:outerShdw>
                </a:effectLst>
              </a:rPr>
              <a:t>–	Combining MRV &amp; MUV - General </a:t>
            </a:r>
            <a:r>
              <a:rPr lang="en-US" sz="2800" b="1" dirty="0">
                <a:solidFill>
                  <a:srgbClr val="FF0000"/>
                </a:solidFill>
                <a:effectLst>
                  <a:outerShdw blurRad="38100" dist="38100" dir="2700000" algn="tl">
                    <a:srgbClr val="000000">
                      <a:alpha val="43137"/>
                    </a:srgbClr>
                  </a:outerShdw>
                </a:effectLst>
              </a:rPr>
              <a:t>Template</a:t>
            </a:r>
          </a:p>
        </p:txBody>
      </p:sp>
      <p:cxnSp>
        <p:nvCxnSpPr>
          <p:cNvPr id="7" name="Straight Connector 6"/>
          <p:cNvCxnSpPr/>
          <p:nvPr/>
        </p:nvCxnSpPr>
        <p:spPr>
          <a:xfrm>
            <a:off x="-13855" y="791307"/>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schemeClr val="tx1"/>
                </a:solidFill>
              </a:rPr>
              <a:pPr/>
              <a:t>22</a:t>
            </a:fld>
            <a:endParaRPr lang="en-US" b="1" dirty="0">
              <a:solidFill>
                <a:schemeClr val="tx1"/>
              </a:solidFill>
            </a:endParaRPr>
          </a:p>
        </p:txBody>
      </p:sp>
      <p:sp>
        <p:nvSpPr>
          <p:cNvPr id="13" name="TextBox 12"/>
          <p:cNvSpPr txBox="1"/>
          <p:nvPr/>
        </p:nvSpPr>
        <p:spPr>
          <a:xfrm>
            <a:off x="3156460" y="2596664"/>
            <a:ext cx="806054" cy="1092607"/>
          </a:xfrm>
          <a:prstGeom prst="rect">
            <a:avLst/>
          </a:prstGeom>
          <a:noFill/>
        </p:spPr>
        <p:txBody>
          <a:bodyPr wrap="none" rtlCol="0">
            <a:spAutoFit/>
          </a:bodyPr>
          <a:lstStyle/>
          <a:p>
            <a:pPr algn="ctr">
              <a:lnSpc>
                <a:spcPts val="2600"/>
              </a:lnSpc>
              <a:buSzPct val="80000"/>
            </a:pPr>
            <a:r>
              <a:rPr lang="en-US" sz="2400" b="1" dirty="0" smtClean="0">
                <a:solidFill>
                  <a:srgbClr val="FF00FF"/>
                </a:solidFill>
              </a:rPr>
              <a:t>MRV</a:t>
            </a:r>
          </a:p>
          <a:p>
            <a:pPr algn="ctr">
              <a:lnSpc>
                <a:spcPts val="2600"/>
              </a:lnSpc>
              <a:buSzPct val="80000"/>
            </a:pPr>
            <a:r>
              <a:rPr lang="en-US" sz="2400" b="1" dirty="0" smtClean="0"/>
              <a:t>or</a:t>
            </a:r>
          </a:p>
          <a:p>
            <a:pPr algn="ctr">
              <a:lnSpc>
                <a:spcPts val="2600"/>
              </a:lnSpc>
              <a:buSzPct val="80000"/>
            </a:pPr>
            <a:r>
              <a:rPr lang="en-US" sz="2400" b="1" dirty="0" smtClean="0">
                <a:solidFill>
                  <a:srgbClr val="FF00FF"/>
                </a:solidFill>
              </a:rPr>
              <a:t>LRV</a:t>
            </a:r>
            <a:endParaRPr lang="en-US" sz="2400" b="1" dirty="0">
              <a:solidFill>
                <a:srgbClr val="FF00FF"/>
              </a:solidFill>
            </a:endParaRPr>
          </a:p>
        </p:txBody>
      </p:sp>
      <p:sp>
        <p:nvSpPr>
          <p:cNvPr id="14" name="TextBox 13"/>
          <p:cNvSpPr txBox="1"/>
          <p:nvPr/>
        </p:nvSpPr>
        <p:spPr>
          <a:xfrm>
            <a:off x="5284659" y="2609021"/>
            <a:ext cx="837089" cy="1092607"/>
          </a:xfrm>
          <a:prstGeom prst="rect">
            <a:avLst/>
          </a:prstGeom>
          <a:noFill/>
        </p:spPr>
        <p:txBody>
          <a:bodyPr wrap="none" rtlCol="0">
            <a:spAutoFit/>
          </a:bodyPr>
          <a:lstStyle/>
          <a:p>
            <a:pPr algn="ctr">
              <a:lnSpc>
                <a:spcPts val="2600"/>
              </a:lnSpc>
              <a:buSzPct val="80000"/>
            </a:pPr>
            <a:r>
              <a:rPr lang="en-US" sz="2400" b="1" dirty="0" smtClean="0">
                <a:solidFill>
                  <a:srgbClr val="FF00FF"/>
                </a:solidFill>
              </a:rPr>
              <a:t>MUV</a:t>
            </a:r>
          </a:p>
          <a:p>
            <a:pPr algn="ctr">
              <a:lnSpc>
                <a:spcPts val="2600"/>
              </a:lnSpc>
              <a:buSzPct val="80000"/>
            </a:pPr>
            <a:r>
              <a:rPr lang="en-US" sz="2400" b="1" dirty="0" smtClean="0"/>
              <a:t>or</a:t>
            </a:r>
          </a:p>
          <a:p>
            <a:pPr algn="ctr">
              <a:lnSpc>
                <a:spcPts val="2600"/>
              </a:lnSpc>
              <a:buSzPct val="80000"/>
            </a:pPr>
            <a:r>
              <a:rPr lang="en-US" sz="2400" b="1" dirty="0" smtClean="0">
                <a:solidFill>
                  <a:srgbClr val="FF00FF"/>
                </a:solidFill>
              </a:rPr>
              <a:t>LEV</a:t>
            </a:r>
            <a:endParaRPr lang="en-US" sz="2400" b="1" dirty="0">
              <a:solidFill>
                <a:srgbClr val="FF00FF"/>
              </a:solidFill>
            </a:endParaRPr>
          </a:p>
        </p:txBody>
      </p:sp>
      <p:grpSp>
        <p:nvGrpSpPr>
          <p:cNvPr id="4" name="Group 3"/>
          <p:cNvGrpSpPr/>
          <p:nvPr/>
        </p:nvGrpSpPr>
        <p:grpSpPr>
          <a:xfrm>
            <a:off x="3136071" y="3458308"/>
            <a:ext cx="2895600" cy="842823"/>
            <a:chOff x="3136071" y="4177358"/>
            <a:chExt cx="2895600" cy="842823"/>
          </a:xfrm>
        </p:grpSpPr>
        <p:sp>
          <p:nvSpPr>
            <p:cNvPr id="15" name="Right Brace 14"/>
            <p:cNvSpPr/>
            <p:nvPr/>
          </p:nvSpPr>
          <p:spPr>
            <a:xfrm rot="5400000">
              <a:off x="4388222" y="2925207"/>
              <a:ext cx="391298" cy="28956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3556364" y="4558516"/>
              <a:ext cx="2013935" cy="461665"/>
            </a:xfrm>
            <a:prstGeom prst="rect">
              <a:avLst/>
            </a:prstGeom>
            <a:noFill/>
          </p:spPr>
          <p:txBody>
            <a:bodyPr wrap="square" rtlCol="0">
              <a:spAutoFit/>
            </a:bodyPr>
            <a:lstStyle/>
            <a:p>
              <a:pPr algn="ctr">
                <a:buSzPct val="80000"/>
              </a:pPr>
              <a:r>
                <a:rPr lang="en-US" sz="2400" b="1" dirty="0" smtClean="0"/>
                <a:t>Net Effect</a:t>
              </a:r>
              <a:endParaRPr lang="en-US" sz="2400" b="1" dirty="0"/>
            </a:p>
          </p:txBody>
        </p:sp>
      </p:grpSp>
      <p:sp>
        <p:nvSpPr>
          <p:cNvPr id="18" name="TextBox 17"/>
          <p:cNvSpPr txBox="1"/>
          <p:nvPr/>
        </p:nvSpPr>
        <p:spPr>
          <a:xfrm>
            <a:off x="-1" y="4267200"/>
            <a:ext cx="9151459" cy="784830"/>
          </a:xfrm>
          <a:prstGeom prst="rect">
            <a:avLst/>
          </a:prstGeom>
          <a:noFill/>
        </p:spPr>
        <p:txBody>
          <a:bodyPr wrap="square" rtlCol="0">
            <a:spAutoFit/>
          </a:bodyPr>
          <a:lstStyle/>
          <a:p>
            <a:pPr marL="176213" indent="-176213">
              <a:spcBef>
                <a:spcPts val="600"/>
              </a:spcBef>
              <a:buSzPct val="80000"/>
              <a:buFont typeface="Arial" pitchFamily="34" charset="0"/>
              <a:buChar char="•"/>
            </a:pPr>
            <a:r>
              <a:rPr lang="en-US" sz="2000" dirty="0" smtClean="0"/>
              <a:t>MRV/LRV </a:t>
            </a:r>
            <a:r>
              <a:rPr lang="en-US" sz="2000" dirty="0" smtClean="0">
                <a:solidFill>
                  <a:srgbClr val="009900"/>
                </a:solidFill>
              </a:rPr>
              <a:t>FAVOURABLE (+) </a:t>
            </a:r>
            <a:r>
              <a:rPr lang="en-US" sz="2000" dirty="0" smtClean="0"/>
              <a:t>if: Actual Rate &lt; </a:t>
            </a:r>
            <a:r>
              <a:rPr lang="en-US" sz="2000" dirty="0" err="1" smtClean="0"/>
              <a:t>Std</a:t>
            </a:r>
            <a:r>
              <a:rPr lang="en-US" sz="2000" dirty="0" smtClean="0"/>
              <a:t> Rate, otherwise</a:t>
            </a:r>
            <a:r>
              <a:rPr lang="en-US" sz="2000" dirty="0">
                <a:solidFill>
                  <a:srgbClr val="FF0000"/>
                </a:solidFill>
              </a:rPr>
              <a:t> UNFAVOURABLE (-)</a:t>
            </a:r>
            <a:r>
              <a:rPr lang="en-US" sz="2000" dirty="0" smtClean="0"/>
              <a:t> </a:t>
            </a:r>
          </a:p>
          <a:p>
            <a:pPr marL="176213" indent="-176213">
              <a:spcBef>
                <a:spcPts val="600"/>
              </a:spcBef>
              <a:buSzPct val="80000"/>
              <a:buFont typeface="Arial" pitchFamily="34" charset="0"/>
              <a:buChar char="•"/>
            </a:pPr>
            <a:r>
              <a:rPr lang="en-US" sz="2000" dirty="0" smtClean="0"/>
              <a:t>MUV/LEV </a:t>
            </a:r>
            <a:r>
              <a:rPr lang="en-US" sz="2000" dirty="0">
                <a:solidFill>
                  <a:srgbClr val="009900"/>
                </a:solidFill>
              </a:rPr>
              <a:t>FAVOURABLE (+) </a:t>
            </a:r>
            <a:r>
              <a:rPr lang="en-US" sz="2000" dirty="0" smtClean="0"/>
              <a:t>if: Actual </a:t>
            </a:r>
            <a:r>
              <a:rPr lang="en-US" sz="2000" dirty="0" err="1" smtClean="0"/>
              <a:t>Qty</a:t>
            </a:r>
            <a:r>
              <a:rPr lang="en-US" sz="2000" dirty="0" smtClean="0"/>
              <a:t> &lt; </a:t>
            </a:r>
            <a:r>
              <a:rPr lang="en-US" sz="2000" dirty="0" err="1" smtClean="0"/>
              <a:t>Std</a:t>
            </a:r>
            <a:r>
              <a:rPr lang="en-US" sz="2000" dirty="0" smtClean="0"/>
              <a:t> </a:t>
            </a:r>
            <a:r>
              <a:rPr lang="en-US" sz="2000" dirty="0" err="1" smtClean="0"/>
              <a:t>Qty</a:t>
            </a:r>
            <a:r>
              <a:rPr lang="en-US" sz="2000" dirty="0"/>
              <a:t>, otherwise </a:t>
            </a:r>
            <a:r>
              <a:rPr lang="en-US" sz="2000" dirty="0" smtClean="0">
                <a:solidFill>
                  <a:srgbClr val="FF0000"/>
                </a:solidFill>
              </a:rPr>
              <a:t>UNFAVOURABLE </a:t>
            </a:r>
            <a:r>
              <a:rPr lang="en-US" sz="2000" dirty="0">
                <a:solidFill>
                  <a:srgbClr val="FF0000"/>
                </a:solidFill>
              </a:rPr>
              <a:t>(-) </a:t>
            </a:r>
            <a:endParaRPr lang="en-US" sz="2000" dirty="0"/>
          </a:p>
        </p:txBody>
      </p:sp>
      <p:sp>
        <p:nvSpPr>
          <p:cNvPr id="19" name="TextBox 18"/>
          <p:cNvSpPr txBox="1"/>
          <p:nvPr/>
        </p:nvSpPr>
        <p:spPr>
          <a:xfrm>
            <a:off x="1056999" y="2583016"/>
            <a:ext cx="2156595" cy="461665"/>
          </a:xfrm>
          <a:prstGeom prst="rect">
            <a:avLst/>
          </a:prstGeom>
          <a:solidFill>
            <a:schemeClr val="bg1">
              <a:lumMod val="85000"/>
            </a:schemeClr>
          </a:solidFill>
          <a:ln>
            <a:solidFill>
              <a:schemeClr val="tx1"/>
            </a:solidFill>
          </a:ln>
        </p:spPr>
        <p:txBody>
          <a:bodyPr wrap="square" rtlCol="0">
            <a:spAutoFit/>
          </a:bodyPr>
          <a:lstStyle/>
          <a:p>
            <a:pPr algn="r">
              <a:buSzPct val="80000"/>
            </a:pPr>
            <a:r>
              <a:rPr lang="en-US" sz="2400" b="1" dirty="0" smtClean="0"/>
              <a:t>AQ x (SR-AR) =</a:t>
            </a:r>
            <a:endParaRPr lang="en-US" sz="2400" b="1" dirty="0"/>
          </a:p>
        </p:txBody>
      </p:sp>
      <p:sp>
        <p:nvSpPr>
          <p:cNvPr id="22" name="TextBox 21"/>
          <p:cNvSpPr txBox="1"/>
          <p:nvPr/>
        </p:nvSpPr>
        <p:spPr>
          <a:xfrm>
            <a:off x="6121825" y="2596664"/>
            <a:ext cx="2156595" cy="461665"/>
          </a:xfrm>
          <a:prstGeom prst="rect">
            <a:avLst/>
          </a:prstGeom>
          <a:solidFill>
            <a:schemeClr val="bg1">
              <a:lumMod val="85000"/>
            </a:schemeClr>
          </a:solidFill>
          <a:ln>
            <a:solidFill>
              <a:schemeClr val="tx1"/>
            </a:solidFill>
          </a:ln>
        </p:spPr>
        <p:txBody>
          <a:bodyPr wrap="square" rtlCol="0">
            <a:spAutoFit/>
          </a:bodyPr>
          <a:lstStyle/>
          <a:p>
            <a:pPr>
              <a:buSzPct val="80000"/>
            </a:pPr>
            <a:r>
              <a:rPr lang="en-US" sz="2400" b="1" dirty="0" smtClean="0"/>
              <a:t>= SR x (SQ-AQ)</a:t>
            </a:r>
            <a:endParaRPr lang="en-US" sz="2400" b="1" dirty="0"/>
          </a:p>
        </p:txBody>
      </p:sp>
      <p:sp>
        <p:nvSpPr>
          <p:cNvPr id="9" name="Footer Placeholder 8"/>
          <p:cNvSpPr>
            <a:spLocks noGrp="1"/>
          </p:cNvSpPr>
          <p:nvPr>
            <p:ph type="ftr" sz="quarter" idx="11"/>
          </p:nvPr>
        </p:nvSpPr>
        <p:spPr>
          <a:xfrm rot="16200000">
            <a:off x="8435496" y="1625310"/>
            <a:ext cx="1066800" cy="365125"/>
          </a:xfrm>
        </p:spPr>
        <p:txBody>
          <a:bodyPr/>
          <a:lstStyle/>
          <a:p>
            <a:r>
              <a:rPr lang="en-US" dirty="0" err="1" smtClean="0"/>
              <a:t>MEhsanSaeed</a:t>
            </a:r>
            <a:endParaRPr lang="en-US" dirty="0"/>
          </a:p>
        </p:txBody>
      </p:sp>
      <p:grpSp>
        <p:nvGrpSpPr>
          <p:cNvPr id="32" name="Group 31"/>
          <p:cNvGrpSpPr/>
          <p:nvPr/>
        </p:nvGrpSpPr>
        <p:grpSpPr>
          <a:xfrm>
            <a:off x="533400" y="1418495"/>
            <a:ext cx="3657600" cy="914400"/>
            <a:chOff x="226089" y="3556919"/>
            <a:chExt cx="3657600" cy="914400"/>
          </a:xfrm>
        </p:grpSpPr>
        <p:sp>
          <p:nvSpPr>
            <p:cNvPr id="33" name="Rectangle 32"/>
            <p:cNvSpPr/>
            <p:nvPr/>
          </p:nvSpPr>
          <p:spPr>
            <a:xfrm>
              <a:off x="226089" y="3556919"/>
              <a:ext cx="3657600" cy="91440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200"/>
                </a:spcBef>
                <a:spcAft>
                  <a:spcPts val="200"/>
                </a:spcAft>
              </a:pPr>
              <a:endParaRPr lang="en-US" sz="2400"/>
            </a:p>
          </p:txBody>
        </p:sp>
        <p:sp>
          <p:nvSpPr>
            <p:cNvPr id="34" name="TextBox 33"/>
            <p:cNvSpPr txBox="1"/>
            <p:nvPr/>
          </p:nvSpPr>
          <p:spPr>
            <a:xfrm>
              <a:off x="226089" y="3633874"/>
              <a:ext cx="1649554" cy="795089"/>
            </a:xfrm>
            <a:prstGeom prst="rect">
              <a:avLst/>
            </a:prstGeom>
            <a:noFill/>
          </p:spPr>
          <p:txBody>
            <a:bodyPr wrap="none" tIns="0" bIns="0" rtlCol="0">
              <a:spAutoFit/>
            </a:bodyPr>
            <a:lstStyle/>
            <a:p>
              <a:pPr algn="ctr">
                <a:lnSpc>
                  <a:spcPts val="1800"/>
                </a:lnSpc>
                <a:spcBef>
                  <a:spcPts val="200"/>
                </a:spcBef>
                <a:spcAft>
                  <a:spcPts val="200"/>
                </a:spcAft>
                <a:buSzPct val="80000"/>
              </a:pPr>
              <a:r>
                <a:rPr lang="en-US" sz="2400" b="1" dirty="0" smtClean="0">
                  <a:solidFill>
                    <a:srgbClr val="FF0000"/>
                  </a:solidFill>
                </a:rPr>
                <a:t>Actual </a:t>
              </a:r>
              <a:r>
                <a:rPr lang="en-US" sz="2400" b="1" dirty="0" err="1" smtClean="0">
                  <a:solidFill>
                    <a:srgbClr val="FF0000"/>
                  </a:solidFill>
                </a:rPr>
                <a:t>Qty</a:t>
              </a:r>
              <a:endParaRPr lang="en-US" sz="2400" b="1" dirty="0" smtClean="0">
                <a:solidFill>
                  <a:srgbClr val="FF0000"/>
                </a:solidFill>
              </a:endParaRPr>
            </a:p>
            <a:p>
              <a:pPr algn="ctr">
                <a:lnSpc>
                  <a:spcPts val="1800"/>
                </a:lnSpc>
                <a:spcBef>
                  <a:spcPts val="200"/>
                </a:spcBef>
                <a:spcAft>
                  <a:spcPts val="200"/>
                </a:spcAft>
                <a:buSzPct val="80000"/>
              </a:pPr>
              <a:r>
                <a:rPr lang="en-US" sz="2400" b="1" dirty="0" smtClean="0"/>
                <a:t>x</a:t>
              </a:r>
            </a:p>
            <a:p>
              <a:pPr algn="ctr">
                <a:lnSpc>
                  <a:spcPts val="1800"/>
                </a:lnSpc>
                <a:spcBef>
                  <a:spcPts val="200"/>
                </a:spcBef>
                <a:spcAft>
                  <a:spcPts val="200"/>
                </a:spcAft>
                <a:buSzPct val="80000"/>
              </a:pPr>
              <a:r>
                <a:rPr lang="en-US" sz="2400" b="1" dirty="0">
                  <a:solidFill>
                    <a:srgbClr val="C00000"/>
                  </a:solidFill>
                </a:rPr>
                <a:t>Actual Rate</a:t>
              </a:r>
            </a:p>
          </p:txBody>
        </p:sp>
        <p:sp>
          <p:nvSpPr>
            <p:cNvPr id="35" name="TextBox 34"/>
            <p:cNvSpPr txBox="1"/>
            <p:nvPr/>
          </p:nvSpPr>
          <p:spPr>
            <a:xfrm>
              <a:off x="2252757" y="3648827"/>
              <a:ext cx="1532792" cy="818622"/>
            </a:xfrm>
            <a:prstGeom prst="rect">
              <a:avLst/>
            </a:prstGeom>
            <a:noFill/>
          </p:spPr>
          <p:txBody>
            <a:bodyPr wrap="none" tIns="0" bIns="0" rtlCol="0">
              <a:spAutoFit/>
            </a:bodyPr>
            <a:lstStyle/>
            <a:p>
              <a:pPr algn="ctr">
                <a:lnSpc>
                  <a:spcPts val="1800"/>
                </a:lnSpc>
                <a:spcBef>
                  <a:spcPts val="200"/>
                </a:spcBef>
                <a:spcAft>
                  <a:spcPts val="200"/>
                </a:spcAft>
                <a:buSzPct val="80000"/>
              </a:pPr>
              <a:r>
                <a:rPr lang="en-US" sz="2400" b="1" dirty="0" smtClean="0">
                  <a:solidFill>
                    <a:srgbClr val="FF0000"/>
                  </a:solidFill>
                </a:rPr>
                <a:t>Actual </a:t>
              </a:r>
              <a:r>
                <a:rPr lang="en-US" sz="2400" b="1" dirty="0" err="1" smtClean="0">
                  <a:solidFill>
                    <a:srgbClr val="FF0000"/>
                  </a:solidFill>
                </a:rPr>
                <a:t>Qty</a:t>
              </a:r>
              <a:endParaRPr lang="en-US" sz="2400" b="1" dirty="0" smtClean="0">
                <a:solidFill>
                  <a:srgbClr val="FF0000"/>
                </a:solidFill>
              </a:endParaRPr>
            </a:p>
            <a:p>
              <a:pPr algn="ctr">
                <a:lnSpc>
                  <a:spcPts val="1800"/>
                </a:lnSpc>
                <a:spcBef>
                  <a:spcPts val="200"/>
                </a:spcBef>
                <a:spcAft>
                  <a:spcPts val="200"/>
                </a:spcAft>
                <a:buSzPct val="80000"/>
              </a:pPr>
              <a:r>
                <a:rPr lang="en-US" sz="2400" b="1" dirty="0" smtClean="0"/>
                <a:t>x</a:t>
              </a:r>
            </a:p>
            <a:p>
              <a:pPr algn="ctr">
                <a:lnSpc>
                  <a:spcPts val="1800"/>
                </a:lnSpc>
                <a:spcBef>
                  <a:spcPts val="200"/>
                </a:spcBef>
                <a:spcAft>
                  <a:spcPts val="200"/>
                </a:spcAft>
                <a:buSzPct val="80000"/>
              </a:pPr>
              <a:r>
                <a:rPr lang="en-US" sz="2400" b="1" dirty="0" err="1" smtClean="0">
                  <a:solidFill>
                    <a:srgbClr val="0000FF"/>
                  </a:solidFill>
                </a:rPr>
                <a:t>Std</a:t>
              </a:r>
              <a:r>
                <a:rPr lang="en-US" sz="2400" b="1" dirty="0" smtClean="0">
                  <a:solidFill>
                    <a:srgbClr val="0000FF"/>
                  </a:solidFill>
                </a:rPr>
                <a:t> Rate</a:t>
              </a:r>
              <a:endParaRPr lang="en-US" sz="2400" b="1" dirty="0">
                <a:solidFill>
                  <a:srgbClr val="0000FF"/>
                </a:solidFill>
              </a:endParaRPr>
            </a:p>
          </p:txBody>
        </p:sp>
      </p:grpSp>
      <p:grpSp>
        <p:nvGrpSpPr>
          <p:cNvPr id="36" name="Group 35"/>
          <p:cNvGrpSpPr/>
          <p:nvPr/>
        </p:nvGrpSpPr>
        <p:grpSpPr>
          <a:xfrm>
            <a:off x="4572000" y="1424356"/>
            <a:ext cx="3657600" cy="914400"/>
            <a:chOff x="4835767" y="3562780"/>
            <a:chExt cx="3657600" cy="914400"/>
          </a:xfrm>
        </p:grpSpPr>
        <p:sp>
          <p:nvSpPr>
            <p:cNvPr id="37" name="Rectangle 36"/>
            <p:cNvSpPr/>
            <p:nvPr/>
          </p:nvSpPr>
          <p:spPr>
            <a:xfrm>
              <a:off x="4835767" y="3562780"/>
              <a:ext cx="3657600" cy="91440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200"/>
                </a:spcBef>
                <a:spcAft>
                  <a:spcPts val="200"/>
                </a:spcAft>
              </a:pPr>
              <a:endParaRPr lang="en-US" sz="2400"/>
            </a:p>
          </p:txBody>
        </p:sp>
        <p:sp>
          <p:nvSpPr>
            <p:cNvPr id="38" name="TextBox 37"/>
            <p:cNvSpPr txBox="1"/>
            <p:nvPr/>
          </p:nvSpPr>
          <p:spPr>
            <a:xfrm>
              <a:off x="4857574" y="3658215"/>
              <a:ext cx="1532792" cy="818622"/>
            </a:xfrm>
            <a:prstGeom prst="rect">
              <a:avLst/>
            </a:prstGeom>
            <a:noFill/>
          </p:spPr>
          <p:txBody>
            <a:bodyPr wrap="none" tIns="0" bIns="0" rtlCol="0">
              <a:spAutoFit/>
            </a:bodyPr>
            <a:lstStyle/>
            <a:p>
              <a:pPr algn="ctr">
                <a:lnSpc>
                  <a:spcPts val="1800"/>
                </a:lnSpc>
                <a:spcBef>
                  <a:spcPts val="200"/>
                </a:spcBef>
                <a:spcAft>
                  <a:spcPts val="200"/>
                </a:spcAft>
                <a:buSzPct val="80000"/>
              </a:pPr>
              <a:r>
                <a:rPr lang="en-US" sz="2400" b="1" dirty="0" smtClean="0">
                  <a:solidFill>
                    <a:srgbClr val="FF0000"/>
                  </a:solidFill>
                </a:rPr>
                <a:t>Actual </a:t>
              </a:r>
              <a:r>
                <a:rPr lang="en-US" sz="2400" b="1" dirty="0" err="1" smtClean="0">
                  <a:solidFill>
                    <a:srgbClr val="FF0000"/>
                  </a:solidFill>
                </a:rPr>
                <a:t>Qty</a:t>
              </a:r>
              <a:endParaRPr lang="en-US" sz="2400" b="1" dirty="0" smtClean="0">
                <a:solidFill>
                  <a:srgbClr val="FF0000"/>
                </a:solidFill>
              </a:endParaRPr>
            </a:p>
            <a:p>
              <a:pPr algn="ctr">
                <a:lnSpc>
                  <a:spcPts val="1800"/>
                </a:lnSpc>
                <a:spcBef>
                  <a:spcPts val="200"/>
                </a:spcBef>
                <a:spcAft>
                  <a:spcPts val="200"/>
                </a:spcAft>
                <a:buSzPct val="80000"/>
              </a:pPr>
              <a:r>
                <a:rPr lang="en-US" sz="2400" b="1" dirty="0" smtClean="0"/>
                <a:t>x</a:t>
              </a:r>
            </a:p>
            <a:p>
              <a:pPr algn="ctr">
                <a:lnSpc>
                  <a:spcPts val="1800"/>
                </a:lnSpc>
                <a:spcBef>
                  <a:spcPts val="200"/>
                </a:spcBef>
                <a:spcAft>
                  <a:spcPts val="200"/>
                </a:spcAft>
                <a:buSzPct val="80000"/>
              </a:pPr>
              <a:r>
                <a:rPr lang="en-US" sz="2400" b="1" dirty="0" err="1">
                  <a:solidFill>
                    <a:srgbClr val="0000FF"/>
                  </a:solidFill>
                </a:rPr>
                <a:t>Std</a:t>
              </a:r>
              <a:r>
                <a:rPr lang="en-US" sz="2400" b="1" dirty="0">
                  <a:solidFill>
                    <a:srgbClr val="0000FF"/>
                  </a:solidFill>
                </a:rPr>
                <a:t> Rate</a:t>
              </a:r>
            </a:p>
          </p:txBody>
        </p:sp>
        <p:sp>
          <p:nvSpPr>
            <p:cNvPr id="39" name="TextBox 38"/>
            <p:cNvSpPr txBox="1"/>
            <p:nvPr/>
          </p:nvSpPr>
          <p:spPr>
            <a:xfrm>
              <a:off x="7143985" y="3661591"/>
              <a:ext cx="1250149" cy="795089"/>
            </a:xfrm>
            <a:prstGeom prst="rect">
              <a:avLst/>
            </a:prstGeom>
            <a:noFill/>
          </p:spPr>
          <p:txBody>
            <a:bodyPr wrap="none" tIns="0" bIns="0" rtlCol="0">
              <a:spAutoFit/>
            </a:bodyPr>
            <a:lstStyle/>
            <a:p>
              <a:pPr algn="ctr">
                <a:lnSpc>
                  <a:spcPts val="1800"/>
                </a:lnSpc>
                <a:spcBef>
                  <a:spcPts val="200"/>
                </a:spcBef>
                <a:spcAft>
                  <a:spcPts val="200"/>
                </a:spcAft>
                <a:buSzPct val="80000"/>
              </a:pPr>
              <a:r>
                <a:rPr lang="en-US" sz="2400" b="1" dirty="0" err="1" smtClean="0">
                  <a:solidFill>
                    <a:srgbClr val="006F96"/>
                  </a:solidFill>
                </a:rPr>
                <a:t>Std</a:t>
              </a:r>
              <a:r>
                <a:rPr lang="en-US" sz="2400" b="1" dirty="0" smtClean="0">
                  <a:solidFill>
                    <a:srgbClr val="006F96"/>
                  </a:solidFill>
                </a:rPr>
                <a:t> </a:t>
              </a:r>
              <a:r>
                <a:rPr lang="en-US" sz="2400" b="1" dirty="0" err="1" smtClean="0">
                  <a:solidFill>
                    <a:srgbClr val="006F96"/>
                  </a:solidFill>
                </a:rPr>
                <a:t>Qty</a:t>
              </a:r>
              <a:endParaRPr lang="en-US" sz="2400" b="1" dirty="0" smtClean="0">
                <a:solidFill>
                  <a:srgbClr val="006F96"/>
                </a:solidFill>
              </a:endParaRPr>
            </a:p>
            <a:p>
              <a:pPr algn="ctr">
                <a:lnSpc>
                  <a:spcPts val="1800"/>
                </a:lnSpc>
                <a:spcBef>
                  <a:spcPts val="200"/>
                </a:spcBef>
                <a:spcAft>
                  <a:spcPts val="200"/>
                </a:spcAft>
                <a:buSzPct val="80000"/>
              </a:pPr>
              <a:r>
                <a:rPr lang="en-US" sz="2400" b="1" dirty="0" smtClean="0"/>
                <a:t>x</a:t>
              </a:r>
            </a:p>
            <a:p>
              <a:pPr algn="ctr">
                <a:lnSpc>
                  <a:spcPts val="1800"/>
                </a:lnSpc>
                <a:spcBef>
                  <a:spcPts val="200"/>
                </a:spcBef>
                <a:spcAft>
                  <a:spcPts val="200"/>
                </a:spcAft>
                <a:buSzPct val="80000"/>
              </a:pPr>
              <a:r>
                <a:rPr lang="en-US" sz="2400" b="1" dirty="0" err="1">
                  <a:solidFill>
                    <a:srgbClr val="0000FF"/>
                  </a:solidFill>
                </a:rPr>
                <a:t>Std</a:t>
              </a:r>
              <a:r>
                <a:rPr lang="en-US" sz="2400" b="1" dirty="0">
                  <a:solidFill>
                    <a:srgbClr val="0000FF"/>
                  </a:solidFill>
                </a:rPr>
                <a:t> Rate</a:t>
              </a:r>
            </a:p>
          </p:txBody>
        </p:sp>
      </p:grpSp>
      <p:sp>
        <p:nvSpPr>
          <p:cNvPr id="41" name="TextBox 40"/>
          <p:cNvSpPr txBox="1"/>
          <p:nvPr/>
        </p:nvSpPr>
        <p:spPr>
          <a:xfrm>
            <a:off x="1157376" y="889282"/>
            <a:ext cx="2797003" cy="461665"/>
          </a:xfrm>
          <a:prstGeom prst="rect">
            <a:avLst/>
          </a:prstGeom>
          <a:noFill/>
        </p:spPr>
        <p:txBody>
          <a:bodyPr wrap="square" rtlCol="0">
            <a:spAutoFit/>
          </a:bodyPr>
          <a:lstStyle/>
          <a:p>
            <a:pPr algn="ctr">
              <a:buSzPct val="80000"/>
            </a:pPr>
            <a:r>
              <a:rPr lang="en-US" sz="2400" b="1" dirty="0" smtClean="0">
                <a:solidFill>
                  <a:srgbClr val="C00000"/>
                </a:solidFill>
              </a:rPr>
              <a:t>Material Purchased</a:t>
            </a:r>
            <a:endParaRPr lang="en-US" sz="2400" b="1" dirty="0">
              <a:solidFill>
                <a:srgbClr val="C00000"/>
              </a:solidFill>
            </a:endParaRPr>
          </a:p>
        </p:txBody>
      </p:sp>
      <p:sp>
        <p:nvSpPr>
          <p:cNvPr id="42" name="TextBox 41"/>
          <p:cNvSpPr txBox="1"/>
          <p:nvPr/>
        </p:nvSpPr>
        <p:spPr>
          <a:xfrm>
            <a:off x="5203997" y="901153"/>
            <a:ext cx="2797003" cy="461665"/>
          </a:xfrm>
          <a:prstGeom prst="rect">
            <a:avLst/>
          </a:prstGeom>
          <a:noFill/>
        </p:spPr>
        <p:txBody>
          <a:bodyPr wrap="square" rtlCol="0">
            <a:spAutoFit/>
          </a:bodyPr>
          <a:lstStyle/>
          <a:p>
            <a:pPr algn="ctr">
              <a:buSzPct val="80000"/>
            </a:pPr>
            <a:r>
              <a:rPr lang="en-US" sz="2400" b="1" dirty="0" smtClean="0">
                <a:solidFill>
                  <a:srgbClr val="C00000"/>
                </a:solidFill>
              </a:rPr>
              <a:t>Material Used</a:t>
            </a:r>
            <a:endParaRPr lang="en-US" sz="2400" b="1" dirty="0">
              <a:solidFill>
                <a:srgbClr val="C00000"/>
              </a:solidFill>
            </a:endParaRPr>
          </a:p>
        </p:txBody>
      </p:sp>
      <p:sp>
        <p:nvSpPr>
          <p:cNvPr id="25" name="TextBox 24"/>
          <p:cNvSpPr txBox="1"/>
          <p:nvPr/>
        </p:nvSpPr>
        <p:spPr>
          <a:xfrm>
            <a:off x="-1" y="5052350"/>
            <a:ext cx="9151459" cy="707886"/>
          </a:xfrm>
          <a:prstGeom prst="rect">
            <a:avLst/>
          </a:prstGeom>
          <a:noFill/>
        </p:spPr>
        <p:txBody>
          <a:bodyPr wrap="square" rtlCol="0">
            <a:spAutoFit/>
          </a:bodyPr>
          <a:lstStyle/>
          <a:p>
            <a:pPr marL="176213" indent="-176213">
              <a:buSzPct val="80000"/>
              <a:buFont typeface="Arial" pitchFamily="34" charset="0"/>
              <a:buChar char="•"/>
            </a:pPr>
            <a:r>
              <a:rPr lang="en-US" sz="2000" dirty="0" smtClean="0"/>
              <a:t>Net Effect </a:t>
            </a:r>
            <a:r>
              <a:rPr lang="en-US" sz="2000" dirty="0">
                <a:solidFill>
                  <a:srgbClr val="009900"/>
                </a:solidFill>
              </a:rPr>
              <a:t>FAVOURABLE </a:t>
            </a:r>
            <a:r>
              <a:rPr lang="en-US" sz="2000" dirty="0" smtClean="0">
                <a:solidFill>
                  <a:srgbClr val="009900"/>
                </a:solidFill>
              </a:rPr>
              <a:t>(+) </a:t>
            </a:r>
            <a:r>
              <a:rPr lang="en-US" sz="2000" dirty="0" smtClean="0"/>
              <a:t>if: between MRV(or LRV</a:t>
            </a:r>
            <a:r>
              <a:rPr lang="en-US" sz="2000" dirty="0"/>
              <a:t>) &amp; </a:t>
            </a:r>
            <a:r>
              <a:rPr lang="en-US" sz="2000" dirty="0" smtClean="0"/>
              <a:t>MUV(or LEV</a:t>
            </a:r>
            <a:r>
              <a:rPr lang="en-US" sz="2000" dirty="0"/>
              <a:t>)</a:t>
            </a:r>
            <a:r>
              <a:rPr lang="en-US" sz="2000" dirty="0" smtClean="0"/>
              <a:t>, both are Favourable, or the Favourable Variance is greater</a:t>
            </a:r>
          </a:p>
        </p:txBody>
      </p:sp>
      <p:sp>
        <p:nvSpPr>
          <p:cNvPr id="26" name="TextBox 25"/>
          <p:cNvSpPr txBox="1"/>
          <p:nvPr/>
        </p:nvSpPr>
        <p:spPr>
          <a:xfrm>
            <a:off x="0" y="5738447"/>
            <a:ext cx="9151459" cy="707886"/>
          </a:xfrm>
          <a:prstGeom prst="rect">
            <a:avLst/>
          </a:prstGeom>
          <a:noFill/>
        </p:spPr>
        <p:txBody>
          <a:bodyPr wrap="square" rtlCol="0">
            <a:spAutoFit/>
          </a:bodyPr>
          <a:lstStyle/>
          <a:p>
            <a:pPr marL="176213" indent="-176213">
              <a:spcBef>
                <a:spcPts val="600"/>
              </a:spcBef>
              <a:buSzPct val="80000"/>
              <a:buFont typeface="Arial" pitchFamily="34" charset="0"/>
              <a:buChar char="•"/>
            </a:pPr>
            <a:r>
              <a:rPr lang="en-US" sz="2000" dirty="0" smtClean="0"/>
              <a:t>Net </a:t>
            </a:r>
            <a:r>
              <a:rPr lang="en-US" sz="2000" dirty="0"/>
              <a:t>Effect </a:t>
            </a:r>
            <a:r>
              <a:rPr lang="en-US" sz="2000" dirty="0" smtClean="0">
                <a:solidFill>
                  <a:srgbClr val="FF0000"/>
                </a:solidFill>
              </a:rPr>
              <a:t>UNFAVOURABLE (-)</a:t>
            </a:r>
            <a:r>
              <a:rPr lang="en-US" sz="2000" dirty="0" smtClean="0">
                <a:solidFill>
                  <a:srgbClr val="009900"/>
                </a:solidFill>
              </a:rPr>
              <a:t> </a:t>
            </a:r>
            <a:r>
              <a:rPr lang="en-US" sz="2000" dirty="0" smtClean="0"/>
              <a:t>if: </a:t>
            </a:r>
            <a:r>
              <a:rPr lang="en-US" sz="2000" dirty="0"/>
              <a:t>between </a:t>
            </a:r>
            <a:r>
              <a:rPr lang="en-US" sz="2000" dirty="0" smtClean="0"/>
              <a:t>MRV(or LRV</a:t>
            </a:r>
            <a:r>
              <a:rPr lang="en-US" sz="2000" dirty="0"/>
              <a:t>) &amp; </a:t>
            </a:r>
            <a:r>
              <a:rPr lang="en-US" sz="2000" dirty="0" smtClean="0"/>
              <a:t>MUV(or LEV</a:t>
            </a:r>
            <a:r>
              <a:rPr lang="en-US" sz="2000" dirty="0"/>
              <a:t>), both are </a:t>
            </a:r>
            <a:r>
              <a:rPr lang="en-US" sz="2000" dirty="0" smtClean="0"/>
              <a:t>Unfavourable, </a:t>
            </a:r>
            <a:r>
              <a:rPr lang="en-US" sz="2000" dirty="0"/>
              <a:t>or the </a:t>
            </a:r>
            <a:r>
              <a:rPr lang="en-US" sz="2000" dirty="0" smtClean="0"/>
              <a:t>Unfavourable Variance </a:t>
            </a:r>
            <a:r>
              <a:rPr lang="en-US" sz="2000" dirty="0"/>
              <a:t>is greater</a:t>
            </a:r>
          </a:p>
        </p:txBody>
      </p:sp>
      <p:sp>
        <p:nvSpPr>
          <p:cNvPr id="27" name="TextBox 26"/>
          <p:cNvSpPr txBox="1"/>
          <p:nvPr/>
        </p:nvSpPr>
        <p:spPr>
          <a:xfrm>
            <a:off x="0" y="6395855"/>
            <a:ext cx="9151459" cy="400110"/>
          </a:xfrm>
          <a:prstGeom prst="rect">
            <a:avLst/>
          </a:prstGeom>
          <a:noFill/>
        </p:spPr>
        <p:txBody>
          <a:bodyPr wrap="square" rtlCol="0">
            <a:spAutoFit/>
          </a:bodyPr>
          <a:lstStyle/>
          <a:p>
            <a:pPr marL="176213" indent="-176213">
              <a:spcBef>
                <a:spcPts val="600"/>
              </a:spcBef>
              <a:buSzPct val="80000"/>
              <a:buFont typeface="Arial" pitchFamily="34" charset="0"/>
              <a:buChar char="•"/>
            </a:pPr>
            <a:r>
              <a:rPr lang="en-US" sz="2000" dirty="0" smtClean="0"/>
              <a:t>The UPRIGHT rule is for MRV(or LRV</a:t>
            </a:r>
            <a:r>
              <a:rPr lang="en-US" sz="2000" dirty="0"/>
              <a:t>) &amp; </a:t>
            </a:r>
            <a:r>
              <a:rPr lang="en-US" sz="2000" dirty="0" smtClean="0"/>
              <a:t>MUV(or LEV), and not for the Net Effect</a:t>
            </a:r>
            <a:endParaRPr lang="en-US" sz="2000" dirty="0"/>
          </a:p>
        </p:txBody>
      </p:sp>
    </p:spTree>
    <p:extLst>
      <p:ext uri="{BB962C8B-B14F-4D97-AF65-F5344CB8AC3E}">
        <p14:creationId xmlns:p14="http://schemas.microsoft.com/office/powerpoint/2010/main" val="17000991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build="p"/>
      <p:bldP spid="19" grpId="0" animBg="1"/>
      <p:bldP spid="22" grpId="0" animBg="1"/>
      <p:bldP spid="41" grpId="0"/>
      <p:bldP spid="42"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35317"/>
            <a:ext cx="9089201" cy="731520"/>
          </a:xfrm>
        </p:spPr>
        <p:txBody>
          <a:bodyPr lIns="182880" tIns="0" rIns="0" bIns="0" anchor="b" anchorCtr="0">
            <a:normAutofit/>
          </a:bodyPr>
          <a:lstStyle/>
          <a:p>
            <a:pPr algn="l">
              <a:lnSpc>
                <a:spcPts val="2400"/>
              </a:lnSpc>
            </a:pPr>
            <a:r>
              <a:rPr lang="en-US" sz="2800" b="1" dirty="0" smtClean="0">
                <a:solidFill>
                  <a:srgbClr val="FF0000"/>
                </a:solidFill>
              </a:rPr>
              <a:t>Variance Analysis (Material) </a:t>
            </a:r>
            <a:r>
              <a:rPr lang="en-US" sz="2800" b="1" dirty="0" smtClean="0">
                <a:solidFill>
                  <a:srgbClr val="C00000"/>
                </a:solidFill>
              </a:rPr>
              <a:t>– </a:t>
            </a:r>
            <a:r>
              <a:rPr lang="en-US" sz="2400" b="1" i="1" dirty="0" smtClean="0">
                <a:solidFill>
                  <a:srgbClr val="C00000"/>
                </a:solidFill>
              </a:rPr>
              <a:t>Simplest Case – considering the Material Used and Material Purchased</a:t>
            </a:r>
            <a:endParaRPr lang="en-US" sz="2400" b="1" i="1" dirty="0">
              <a:solidFill>
                <a:srgbClr val="C00000"/>
              </a:solidFill>
            </a:endParaRPr>
          </a:p>
        </p:txBody>
      </p:sp>
      <p:cxnSp>
        <p:nvCxnSpPr>
          <p:cNvPr id="7" name="Straight Connector 6"/>
          <p:cNvCxnSpPr/>
          <p:nvPr/>
        </p:nvCxnSpPr>
        <p:spPr>
          <a:xfrm>
            <a:off x="-13855" y="73101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a:xfrm>
            <a:off x="8765900" y="6521903"/>
            <a:ext cx="345441" cy="365125"/>
          </a:xfrm>
        </p:spPr>
        <p:txBody>
          <a:bodyPr/>
          <a:lstStyle/>
          <a:p>
            <a:fld id="{B6F15528-21DE-4FAA-801E-634DDDAF4B2B}" type="slidenum">
              <a:rPr lang="en-US" b="1" smtClean="0">
                <a:solidFill>
                  <a:prstClr val="black"/>
                </a:solidFill>
              </a:rPr>
              <a:pPr/>
              <a:t>23</a:t>
            </a:fld>
            <a:endParaRPr lang="en-US" b="1" dirty="0">
              <a:solidFill>
                <a:prstClr val="black"/>
              </a:solidFill>
            </a:endParaRPr>
          </a:p>
        </p:txBody>
      </p:sp>
      <p:sp>
        <p:nvSpPr>
          <p:cNvPr id="16" name="TextBox 15"/>
          <p:cNvSpPr txBox="1"/>
          <p:nvPr/>
        </p:nvSpPr>
        <p:spPr>
          <a:xfrm>
            <a:off x="98954" y="829323"/>
            <a:ext cx="8955679" cy="1631216"/>
          </a:xfrm>
          <a:prstGeom prst="rect">
            <a:avLst/>
          </a:prstGeom>
          <a:noFill/>
        </p:spPr>
        <p:txBody>
          <a:bodyPr wrap="square" rtlCol="0">
            <a:spAutoFit/>
          </a:bodyPr>
          <a:lstStyle>
            <a:defPPr>
              <a:defRPr lang="en-US"/>
            </a:defPPr>
            <a:lvl1pPr>
              <a:lnSpc>
                <a:spcPts val="2500"/>
              </a:lnSpc>
              <a:spcBef>
                <a:spcPts val="600"/>
              </a:spcBef>
              <a:defRPr sz="2400" u="sng">
                <a:solidFill>
                  <a:prstClr val="black"/>
                </a:solidFill>
              </a:defRPr>
            </a:lvl1pPr>
          </a:lstStyle>
          <a:p>
            <a:pPr>
              <a:lnSpc>
                <a:spcPct val="100000"/>
              </a:lnSpc>
            </a:pPr>
            <a:r>
              <a:rPr lang="en-US" sz="2000" u="none" dirty="0">
                <a:solidFill>
                  <a:srgbClr val="C00000"/>
                </a:solidFill>
              </a:rPr>
              <a:t>Material: Cement      </a:t>
            </a:r>
            <a:r>
              <a:rPr lang="en-US" sz="2000" u="none" dirty="0"/>
              <a:t>On a certain construction project, first slab with an area of 2,000 </a:t>
            </a:r>
            <a:r>
              <a:rPr lang="en-US" sz="2000" u="none" dirty="0" err="1"/>
              <a:t>sq</a:t>
            </a:r>
            <a:r>
              <a:rPr lang="en-US" sz="2000" u="none" dirty="0"/>
              <a:t> </a:t>
            </a:r>
            <a:r>
              <a:rPr lang="en-US" sz="2000" u="none" dirty="0" err="1"/>
              <a:t>ft</a:t>
            </a:r>
            <a:r>
              <a:rPr lang="en-US" sz="2000" u="none" dirty="0"/>
              <a:t> has been poured.  For this activity, the standard quantities and rates for cement </a:t>
            </a:r>
            <a:r>
              <a:rPr lang="en-US" sz="2000" dirty="0"/>
              <a:t>were</a:t>
            </a:r>
            <a:r>
              <a:rPr lang="en-US" sz="2000" u="none" dirty="0"/>
              <a:t>: 0.5 bag per </a:t>
            </a:r>
            <a:r>
              <a:rPr lang="en-US" sz="2000" u="none" dirty="0" err="1"/>
              <a:t>sq</a:t>
            </a:r>
            <a:r>
              <a:rPr lang="en-US" sz="2000" u="none" dirty="0"/>
              <a:t> </a:t>
            </a:r>
            <a:r>
              <a:rPr lang="en-US" sz="2000" u="none" dirty="0" err="1"/>
              <a:t>ft</a:t>
            </a:r>
            <a:r>
              <a:rPr lang="en-US" sz="2000" u="none" dirty="0"/>
              <a:t>; </a:t>
            </a:r>
            <a:r>
              <a:rPr lang="en-US" sz="2000" u="none" dirty="0" err="1" smtClean="0"/>
              <a:t>Rs</a:t>
            </a:r>
            <a:r>
              <a:rPr lang="en-US" sz="2000" u="none" dirty="0" smtClean="0"/>
              <a:t> </a:t>
            </a:r>
            <a:r>
              <a:rPr lang="en-US" sz="2000" u="none" dirty="0"/>
              <a:t>400 per bag. The cement was actually purchased @ Rs 500 per bag and 900 bags were consumed in the pouring</a:t>
            </a:r>
            <a:r>
              <a:rPr lang="en-US" sz="2000" u="none" dirty="0" smtClean="0"/>
              <a:t>.  </a:t>
            </a:r>
            <a:r>
              <a:rPr lang="en-US" sz="2000" u="none" dirty="0"/>
              <a:t>Carry out Variance Analysis (find MRV, MUV and Overall Effect on Project Cost Performance)</a:t>
            </a:r>
            <a:r>
              <a:rPr lang="en-US" sz="2000" u="none" dirty="0" smtClean="0"/>
              <a:t>.</a:t>
            </a:r>
            <a:endParaRPr lang="en-US" sz="2000" u="none" dirty="0"/>
          </a:p>
        </p:txBody>
      </p:sp>
      <p:sp>
        <p:nvSpPr>
          <p:cNvPr id="19" name="TextBox 18"/>
          <p:cNvSpPr txBox="1"/>
          <p:nvPr/>
        </p:nvSpPr>
        <p:spPr>
          <a:xfrm>
            <a:off x="533401" y="4245234"/>
            <a:ext cx="1739579" cy="1025922"/>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a:t>900 bags</a:t>
            </a:r>
          </a:p>
          <a:p>
            <a:r>
              <a:rPr lang="en-US" b="0" dirty="0"/>
              <a:t>x</a:t>
            </a:r>
          </a:p>
          <a:p>
            <a:r>
              <a:rPr lang="en-US" b="0" dirty="0" err="1"/>
              <a:t>Rs</a:t>
            </a:r>
            <a:r>
              <a:rPr lang="en-US" b="0" dirty="0"/>
              <a:t> 500 per </a:t>
            </a:r>
            <a:r>
              <a:rPr lang="en-US" b="0" dirty="0" smtClean="0"/>
              <a:t>bag</a:t>
            </a:r>
          </a:p>
          <a:p>
            <a:r>
              <a:rPr lang="en-US" b="0" dirty="0" smtClean="0"/>
              <a:t>= </a:t>
            </a:r>
            <a:r>
              <a:rPr lang="en-US" b="0" dirty="0" err="1" smtClean="0"/>
              <a:t>Rs</a:t>
            </a:r>
            <a:r>
              <a:rPr lang="en-US" b="0" dirty="0" smtClean="0"/>
              <a:t> 450,000</a:t>
            </a:r>
            <a:endParaRPr lang="en-US" b="0" dirty="0"/>
          </a:p>
        </p:txBody>
      </p:sp>
      <p:sp>
        <p:nvSpPr>
          <p:cNvPr id="20" name="TextBox 19"/>
          <p:cNvSpPr txBox="1"/>
          <p:nvPr/>
        </p:nvSpPr>
        <p:spPr>
          <a:xfrm>
            <a:off x="2497655" y="4249019"/>
            <a:ext cx="1739579" cy="1025922"/>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a:t>900 bags</a:t>
            </a:r>
          </a:p>
          <a:p>
            <a:r>
              <a:rPr lang="en-US" b="0" dirty="0"/>
              <a:t>x</a:t>
            </a:r>
          </a:p>
          <a:p>
            <a:r>
              <a:rPr lang="en-US" b="0" dirty="0" err="1"/>
              <a:t>Rs</a:t>
            </a:r>
            <a:r>
              <a:rPr lang="en-US" b="0" dirty="0"/>
              <a:t> 400 per </a:t>
            </a:r>
            <a:r>
              <a:rPr lang="en-US" b="0" dirty="0" smtClean="0"/>
              <a:t>bag</a:t>
            </a:r>
          </a:p>
          <a:p>
            <a:r>
              <a:rPr lang="en-US" b="0" dirty="0" smtClean="0"/>
              <a:t>=</a:t>
            </a:r>
            <a:r>
              <a:rPr lang="en-US" b="0" dirty="0" err="1" smtClean="0"/>
              <a:t>Rs</a:t>
            </a:r>
            <a:r>
              <a:rPr lang="en-US" b="0" dirty="0" smtClean="0"/>
              <a:t> 360,000</a:t>
            </a:r>
            <a:endParaRPr lang="en-US" b="0" dirty="0"/>
          </a:p>
        </p:txBody>
      </p:sp>
      <p:sp>
        <p:nvSpPr>
          <p:cNvPr id="21" name="TextBox 20"/>
          <p:cNvSpPr txBox="1"/>
          <p:nvPr/>
        </p:nvSpPr>
        <p:spPr>
          <a:xfrm>
            <a:off x="6159286" y="4245234"/>
            <a:ext cx="2832314" cy="1029513"/>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smtClean="0"/>
              <a:t>0.5 bag/</a:t>
            </a:r>
            <a:r>
              <a:rPr lang="en-US" b="0" dirty="0" err="1" smtClean="0"/>
              <a:t>sq</a:t>
            </a:r>
            <a:r>
              <a:rPr lang="en-US" b="0" dirty="0" smtClean="0"/>
              <a:t> </a:t>
            </a:r>
            <a:r>
              <a:rPr lang="en-US" b="0" dirty="0" err="1" smtClean="0"/>
              <a:t>ft</a:t>
            </a:r>
            <a:r>
              <a:rPr lang="en-US" b="0" dirty="0" smtClean="0"/>
              <a:t> x 2,000 </a:t>
            </a:r>
            <a:r>
              <a:rPr lang="en-US" b="0" dirty="0" err="1" smtClean="0"/>
              <a:t>sq</a:t>
            </a:r>
            <a:r>
              <a:rPr lang="en-US" b="0" dirty="0" smtClean="0"/>
              <a:t> </a:t>
            </a:r>
            <a:r>
              <a:rPr lang="en-US" b="0" dirty="0" err="1" smtClean="0"/>
              <a:t>ft</a:t>
            </a:r>
            <a:endParaRPr lang="en-US" b="0" dirty="0"/>
          </a:p>
          <a:p>
            <a:r>
              <a:rPr lang="en-US" b="0" dirty="0"/>
              <a:t>x</a:t>
            </a:r>
          </a:p>
          <a:p>
            <a:r>
              <a:rPr lang="en-US" b="0" dirty="0" err="1"/>
              <a:t>Rs</a:t>
            </a:r>
            <a:r>
              <a:rPr lang="en-US" b="0" dirty="0"/>
              <a:t> 400 per </a:t>
            </a:r>
            <a:r>
              <a:rPr lang="en-US" b="0" dirty="0" smtClean="0"/>
              <a:t>bag</a:t>
            </a:r>
          </a:p>
          <a:p>
            <a:r>
              <a:rPr lang="en-US" b="0" dirty="0" smtClean="0"/>
              <a:t>=</a:t>
            </a:r>
            <a:r>
              <a:rPr lang="en-US" b="0" dirty="0" err="1" smtClean="0"/>
              <a:t>Rs</a:t>
            </a:r>
            <a:r>
              <a:rPr lang="en-US" b="0" dirty="0" smtClean="0"/>
              <a:t> 400,000</a:t>
            </a:r>
            <a:endParaRPr lang="en-US" b="0" dirty="0"/>
          </a:p>
        </p:txBody>
      </p:sp>
      <p:grpSp>
        <p:nvGrpSpPr>
          <p:cNvPr id="10" name="Group 9"/>
          <p:cNvGrpSpPr/>
          <p:nvPr/>
        </p:nvGrpSpPr>
        <p:grpSpPr>
          <a:xfrm>
            <a:off x="1037494" y="5155890"/>
            <a:ext cx="2590800" cy="895393"/>
            <a:chOff x="1037494" y="5177856"/>
            <a:chExt cx="2590800" cy="895393"/>
          </a:xfrm>
        </p:grpSpPr>
        <p:sp>
          <p:nvSpPr>
            <p:cNvPr id="22" name="Right Brace 21"/>
            <p:cNvSpPr/>
            <p:nvPr/>
          </p:nvSpPr>
          <p:spPr>
            <a:xfrm rot="5400000">
              <a:off x="2170196" y="4254591"/>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Box 23"/>
            <p:cNvSpPr txBox="1"/>
            <p:nvPr/>
          </p:nvSpPr>
          <p:spPr>
            <a:xfrm>
              <a:off x="1539985" y="5673139"/>
              <a:ext cx="1588897" cy="400110"/>
            </a:xfrm>
            <a:prstGeom prst="rect">
              <a:avLst/>
            </a:prstGeom>
            <a:noFill/>
          </p:spPr>
          <p:txBody>
            <a:bodyPr wrap="none" rtlCol="0">
              <a:spAutoFit/>
            </a:bodyPr>
            <a:lstStyle/>
            <a:p>
              <a:pPr algn="ctr">
                <a:buSzPct val="80000"/>
              </a:pPr>
              <a:r>
                <a:rPr lang="en-US" sz="2000" b="1" dirty="0" err="1" smtClean="0">
                  <a:solidFill>
                    <a:srgbClr val="FF0000"/>
                  </a:solidFill>
                </a:rPr>
                <a:t>Rs</a:t>
              </a:r>
              <a:r>
                <a:rPr lang="en-US" sz="2000" b="1" dirty="0" smtClean="0">
                  <a:solidFill>
                    <a:srgbClr val="FF0000"/>
                  </a:solidFill>
                </a:rPr>
                <a:t> 90,000 (U)</a:t>
              </a:r>
              <a:endParaRPr lang="en-US" sz="2000" b="1" dirty="0">
                <a:solidFill>
                  <a:srgbClr val="FF0000"/>
                </a:solidFill>
              </a:endParaRPr>
            </a:p>
          </p:txBody>
        </p:sp>
        <p:sp>
          <p:nvSpPr>
            <p:cNvPr id="28" name="TextBox 27"/>
            <p:cNvSpPr txBox="1"/>
            <p:nvPr/>
          </p:nvSpPr>
          <p:spPr>
            <a:xfrm>
              <a:off x="1981200" y="5177856"/>
              <a:ext cx="702500" cy="400110"/>
            </a:xfrm>
            <a:prstGeom prst="rect">
              <a:avLst/>
            </a:prstGeom>
            <a:noFill/>
          </p:spPr>
          <p:txBody>
            <a:bodyPr wrap="none" rtlCol="0">
              <a:spAutoFit/>
            </a:bodyPr>
            <a:lstStyle>
              <a:defPPr>
                <a:defRPr lang="en-US"/>
              </a:defPPr>
              <a:lvl1pPr algn="ctr">
                <a:buSzPct val="80000"/>
                <a:defRPr sz="2000" b="1">
                  <a:solidFill>
                    <a:srgbClr val="FF00FF"/>
                  </a:solidFill>
                </a:defRPr>
              </a:lvl1pPr>
            </a:lstStyle>
            <a:p>
              <a:r>
                <a:rPr lang="en-US" dirty="0"/>
                <a:t>MRV</a:t>
              </a:r>
            </a:p>
          </p:txBody>
        </p:sp>
      </p:grpSp>
      <p:grpSp>
        <p:nvGrpSpPr>
          <p:cNvPr id="12" name="Group 11"/>
          <p:cNvGrpSpPr/>
          <p:nvPr/>
        </p:nvGrpSpPr>
        <p:grpSpPr>
          <a:xfrm>
            <a:off x="5392613" y="5163425"/>
            <a:ext cx="2590800" cy="900215"/>
            <a:chOff x="5392613" y="5185391"/>
            <a:chExt cx="2590800" cy="900215"/>
          </a:xfrm>
        </p:grpSpPr>
        <p:sp>
          <p:nvSpPr>
            <p:cNvPr id="23" name="Right Brace 22"/>
            <p:cNvSpPr/>
            <p:nvPr/>
          </p:nvSpPr>
          <p:spPr>
            <a:xfrm rot="5400000">
              <a:off x="6525315" y="4264889"/>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p:cNvSpPr txBox="1"/>
            <p:nvPr/>
          </p:nvSpPr>
          <p:spPr>
            <a:xfrm>
              <a:off x="5982812" y="5685496"/>
              <a:ext cx="1539204" cy="400110"/>
            </a:xfrm>
            <a:prstGeom prst="rect">
              <a:avLst/>
            </a:prstGeom>
            <a:noFill/>
          </p:spPr>
          <p:txBody>
            <a:bodyPr wrap="none" rtlCol="0">
              <a:spAutoFit/>
            </a:bodyPr>
            <a:lstStyle/>
            <a:p>
              <a:pPr algn="ctr">
                <a:buSzPct val="80000"/>
              </a:pPr>
              <a:r>
                <a:rPr lang="en-US" sz="2000" b="1" dirty="0" err="1" smtClean="0">
                  <a:solidFill>
                    <a:srgbClr val="009900"/>
                  </a:solidFill>
                </a:rPr>
                <a:t>Rs</a:t>
              </a:r>
              <a:r>
                <a:rPr lang="en-US" sz="2000" b="1" dirty="0" smtClean="0">
                  <a:solidFill>
                    <a:srgbClr val="009900"/>
                  </a:solidFill>
                </a:rPr>
                <a:t> 40,000 (F)</a:t>
              </a:r>
              <a:endParaRPr lang="en-US" sz="2000" b="1" dirty="0">
                <a:solidFill>
                  <a:srgbClr val="009900"/>
                </a:solidFill>
              </a:endParaRPr>
            </a:p>
          </p:txBody>
        </p:sp>
        <p:sp>
          <p:nvSpPr>
            <p:cNvPr id="29" name="TextBox 28"/>
            <p:cNvSpPr txBox="1"/>
            <p:nvPr/>
          </p:nvSpPr>
          <p:spPr>
            <a:xfrm>
              <a:off x="6323821" y="5185391"/>
              <a:ext cx="728084" cy="400110"/>
            </a:xfrm>
            <a:prstGeom prst="rect">
              <a:avLst/>
            </a:prstGeom>
            <a:noFill/>
          </p:spPr>
          <p:txBody>
            <a:bodyPr wrap="none" rtlCol="0">
              <a:spAutoFit/>
            </a:bodyPr>
            <a:lstStyle/>
            <a:p>
              <a:pPr algn="ctr">
                <a:buSzPct val="80000"/>
              </a:pPr>
              <a:r>
                <a:rPr lang="en-US" sz="2000" b="1" dirty="0" smtClean="0">
                  <a:solidFill>
                    <a:srgbClr val="FF00FF"/>
                  </a:solidFill>
                </a:rPr>
                <a:t>MUV</a:t>
              </a:r>
              <a:endParaRPr lang="en-US" sz="2000" b="1" dirty="0">
                <a:solidFill>
                  <a:srgbClr val="FF00FF"/>
                </a:solidFill>
              </a:endParaRPr>
            </a:p>
          </p:txBody>
        </p:sp>
      </p:grpSp>
      <p:grpSp>
        <p:nvGrpSpPr>
          <p:cNvPr id="13" name="Group 12"/>
          <p:cNvGrpSpPr/>
          <p:nvPr/>
        </p:nvGrpSpPr>
        <p:grpSpPr>
          <a:xfrm>
            <a:off x="2304757" y="5767016"/>
            <a:ext cx="4389120" cy="912871"/>
            <a:chOff x="2281311" y="5835874"/>
            <a:chExt cx="4389120" cy="912871"/>
          </a:xfrm>
        </p:grpSpPr>
        <p:sp>
          <p:nvSpPr>
            <p:cNvPr id="26" name="Right Brace 25"/>
            <p:cNvSpPr/>
            <p:nvPr/>
          </p:nvSpPr>
          <p:spPr>
            <a:xfrm rot="5400000">
              <a:off x="4313173" y="4043541"/>
              <a:ext cx="325396" cy="438912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TextBox 26"/>
            <p:cNvSpPr txBox="1"/>
            <p:nvPr/>
          </p:nvSpPr>
          <p:spPr>
            <a:xfrm>
              <a:off x="3464455" y="6348635"/>
              <a:ext cx="2013935" cy="400110"/>
            </a:xfrm>
            <a:prstGeom prst="rect">
              <a:avLst/>
            </a:prstGeom>
            <a:noFill/>
          </p:spPr>
          <p:txBody>
            <a:bodyPr wrap="square" rtlCol="0">
              <a:spAutoFit/>
            </a:bodyPr>
            <a:lstStyle/>
            <a:p>
              <a:pPr algn="ctr">
                <a:buSzPct val="80000"/>
              </a:pPr>
              <a:r>
                <a:rPr lang="en-US" sz="2000" b="1" dirty="0" err="1" smtClean="0">
                  <a:solidFill>
                    <a:srgbClr val="FF0000"/>
                  </a:solidFill>
                </a:rPr>
                <a:t>Rs</a:t>
              </a:r>
              <a:r>
                <a:rPr lang="en-US" sz="2000" b="1" dirty="0" smtClean="0">
                  <a:solidFill>
                    <a:srgbClr val="FF0000"/>
                  </a:solidFill>
                </a:rPr>
                <a:t> 50,000 (U)</a:t>
              </a:r>
              <a:endParaRPr lang="en-US" sz="2000" b="1" dirty="0">
                <a:solidFill>
                  <a:srgbClr val="FF0000"/>
                </a:solidFill>
              </a:endParaRPr>
            </a:p>
          </p:txBody>
        </p:sp>
        <p:sp>
          <p:nvSpPr>
            <p:cNvPr id="30" name="TextBox 29"/>
            <p:cNvSpPr txBox="1"/>
            <p:nvPr/>
          </p:nvSpPr>
          <p:spPr>
            <a:xfrm>
              <a:off x="3857096" y="5835874"/>
              <a:ext cx="1229567" cy="400110"/>
            </a:xfrm>
            <a:prstGeom prst="rect">
              <a:avLst/>
            </a:prstGeom>
            <a:noFill/>
          </p:spPr>
          <p:txBody>
            <a:bodyPr wrap="none" rtlCol="0">
              <a:spAutoFit/>
            </a:bodyPr>
            <a:lstStyle/>
            <a:p>
              <a:pPr algn="ctr">
                <a:buSzPct val="80000"/>
              </a:pPr>
              <a:r>
                <a:rPr lang="en-US" sz="2000" b="1" dirty="0" smtClean="0"/>
                <a:t>Net Effect</a:t>
              </a:r>
              <a:endParaRPr lang="en-US" sz="2000" b="1" dirty="0"/>
            </a:p>
          </p:txBody>
        </p:sp>
      </p:grpSp>
      <p:sp>
        <p:nvSpPr>
          <p:cNvPr id="11" name="Footer Placeholder 10"/>
          <p:cNvSpPr>
            <a:spLocks noGrp="1"/>
          </p:cNvSpPr>
          <p:nvPr>
            <p:ph type="ftr" sz="quarter" idx="11"/>
          </p:nvPr>
        </p:nvSpPr>
        <p:spPr/>
        <p:txBody>
          <a:bodyPr/>
          <a:lstStyle/>
          <a:p>
            <a:r>
              <a:rPr lang="en-US" smtClean="0"/>
              <a:t>MEhsanSaeed</a:t>
            </a:r>
            <a:endParaRPr lang="en-US"/>
          </a:p>
        </p:txBody>
      </p:sp>
      <p:grpSp>
        <p:nvGrpSpPr>
          <p:cNvPr id="14" name="Group 13"/>
          <p:cNvGrpSpPr/>
          <p:nvPr/>
        </p:nvGrpSpPr>
        <p:grpSpPr>
          <a:xfrm>
            <a:off x="687963" y="3005438"/>
            <a:ext cx="3330404" cy="1173631"/>
            <a:chOff x="687963" y="3027404"/>
            <a:chExt cx="3330404" cy="1173631"/>
          </a:xfrm>
        </p:grpSpPr>
        <p:sp>
          <p:nvSpPr>
            <p:cNvPr id="34" name="TextBox 33"/>
            <p:cNvSpPr txBox="1"/>
            <p:nvPr/>
          </p:nvSpPr>
          <p:spPr>
            <a:xfrm>
              <a:off x="976719" y="3027404"/>
              <a:ext cx="2797003" cy="400110"/>
            </a:xfrm>
            <a:prstGeom prst="rect">
              <a:avLst/>
            </a:prstGeom>
            <a:noFill/>
          </p:spPr>
          <p:txBody>
            <a:bodyPr wrap="square" rtlCol="0">
              <a:spAutoFit/>
            </a:bodyPr>
            <a:lstStyle/>
            <a:p>
              <a:pPr algn="ctr">
                <a:buSzPct val="80000"/>
              </a:pPr>
              <a:r>
                <a:rPr lang="en-US" sz="2000" b="1" dirty="0" smtClean="0">
                  <a:solidFill>
                    <a:srgbClr val="C00000"/>
                  </a:solidFill>
                </a:rPr>
                <a:t>Material Purchased</a:t>
              </a:r>
              <a:endParaRPr lang="en-US" sz="2000" b="1" dirty="0">
                <a:solidFill>
                  <a:srgbClr val="C00000"/>
                </a:solidFill>
              </a:endParaRPr>
            </a:p>
          </p:txBody>
        </p:sp>
        <p:grpSp>
          <p:nvGrpSpPr>
            <p:cNvPr id="36" name="Group 35"/>
            <p:cNvGrpSpPr/>
            <p:nvPr/>
          </p:nvGrpSpPr>
          <p:grpSpPr>
            <a:xfrm>
              <a:off x="687963" y="3452250"/>
              <a:ext cx="3330404" cy="748785"/>
              <a:chOff x="347996" y="3592539"/>
              <a:chExt cx="3330404" cy="748785"/>
            </a:xfrm>
          </p:grpSpPr>
          <p:sp>
            <p:nvSpPr>
              <p:cNvPr id="37" name="Rectangle 36"/>
              <p:cNvSpPr/>
              <p:nvPr/>
            </p:nvSpPr>
            <p:spPr>
              <a:xfrm>
                <a:off x="347996"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348943" y="3633874"/>
                <a:ext cx="1403846"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a:solidFill>
                      <a:srgbClr val="C00000"/>
                    </a:solidFill>
                  </a:rPr>
                  <a:t>Actual Rate</a:t>
                </a:r>
              </a:p>
            </p:txBody>
          </p:sp>
          <p:sp>
            <p:nvSpPr>
              <p:cNvPr id="39" name="TextBox 38"/>
              <p:cNvSpPr txBox="1"/>
              <p:nvPr/>
            </p:nvSpPr>
            <p:spPr>
              <a:xfrm>
                <a:off x="2365769" y="3648827"/>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grpSp>
        <p:nvGrpSpPr>
          <p:cNvPr id="15" name="Group 14"/>
          <p:cNvGrpSpPr/>
          <p:nvPr/>
        </p:nvGrpSpPr>
        <p:grpSpPr>
          <a:xfrm>
            <a:off x="4689233" y="3017309"/>
            <a:ext cx="3351430" cy="1174524"/>
            <a:chOff x="4689233" y="3039275"/>
            <a:chExt cx="3351430" cy="1174524"/>
          </a:xfrm>
        </p:grpSpPr>
        <p:sp>
          <p:nvSpPr>
            <p:cNvPr id="35" name="TextBox 34"/>
            <p:cNvSpPr txBox="1"/>
            <p:nvPr/>
          </p:nvSpPr>
          <p:spPr>
            <a:xfrm>
              <a:off x="5023340" y="3039275"/>
              <a:ext cx="2797003" cy="400110"/>
            </a:xfrm>
            <a:prstGeom prst="rect">
              <a:avLst/>
            </a:prstGeom>
            <a:noFill/>
          </p:spPr>
          <p:txBody>
            <a:bodyPr wrap="square" rtlCol="0">
              <a:spAutoFit/>
            </a:bodyPr>
            <a:lstStyle/>
            <a:p>
              <a:pPr algn="ctr">
                <a:buSzPct val="80000"/>
              </a:pPr>
              <a:r>
                <a:rPr lang="en-US" sz="2000" b="1" dirty="0" smtClean="0">
                  <a:solidFill>
                    <a:srgbClr val="C00000"/>
                  </a:solidFill>
                </a:rPr>
                <a:t>Material Used</a:t>
              </a:r>
              <a:endParaRPr lang="en-US" sz="2000" b="1" dirty="0">
                <a:solidFill>
                  <a:srgbClr val="C00000"/>
                </a:solidFill>
              </a:endParaRPr>
            </a:p>
          </p:txBody>
        </p:sp>
        <p:grpSp>
          <p:nvGrpSpPr>
            <p:cNvPr id="40" name="Group 39"/>
            <p:cNvGrpSpPr/>
            <p:nvPr/>
          </p:nvGrpSpPr>
          <p:grpSpPr>
            <a:xfrm>
              <a:off x="4689233" y="3452250"/>
              <a:ext cx="3351430" cy="761549"/>
              <a:chOff x="4953000" y="3592539"/>
              <a:chExt cx="3351430" cy="761549"/>
            </a:xfrm>
          </p:grpSpPr>
          <p:sp>
            <p:nvSpPr>
              <p:cNvPr id="41" name="Rectangle 40"/>
              <p:cNvSpPr/>
              <p:nvPr/>
            </p:nvSpPr>
            <p:spPr>
              <a:xfrm>
                <a:off x="4953000"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4970586" y="3658215"/>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sp>
            <p:nvSpPr>
              <p:cNvPr id="43" name="TextBox 42"/>
              <p:cNvSpPr txBox="1"/>
              <p:nvPr/>
            </p:nvSpPr>
            <p:spPr>
              <a:xfrm>
                <a:off x="7233689" y="3661591"/>
                <a:ext cx="1070741" cy="692497"/>
              </a:xfrm>
              <a:prstGeom prst="rect">
                <a:avLst/>
              </a:prstGeom>
              <a:noFill/>
            </p:spPr>
            <p:txBody>
              <a:bodyPr wrap="none" tIns="0" bIns="0" rtlCol="0">
                <a:spAutoFit/>
              </a:bodyPr>
              <a:lstStyle/>
              <a:p>
                <a:pPr algn="ctr">
                  <a:lnSpc>
                    <a:spcPts val="1800"/>
                  </a:lnSpc>
                  <a:buSzPct val="80000"/>
                </a:pPr>
                <a:r>
                  <a:rPr lang="en-US" sz="2000" b="1" dirty="0" err="1">
                    <a:solidFill>
                      <a:srgbClr val="006F96"/>
                    </a:solidFill>
                  </a:rPr>
                  <a:t>Std</a:t>
                </a:r>
                <a:r>
                  <a:rPr lang="en-US" sz="2000" b="1" dirty="0">
                    <a:solidFill>
                      <a:srgbClr val="006F96"/>
                    </a:solidFill>
                  </a:rPr>
                  <a:t> </a:t>
                </a:r>
                <a:r>
                  <a:rPr lang="en-US" sz="2000" b="1" dirty="0" err="1">
                    <a:solidFill>
                      <a:srgbClr val="006F96"/>
                    </a:solidFill>
                  </a:rPr>
                  <a:t>Qty</a:t>
                </a:r>
                <a:endParaRPr lang="en-US" sz="2000" b="1" dirty="0">
                  <a:solidFill>
                    <a:srgbClr val="006F96"/>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sp>
        <p:nvSpPr>
          <p:cNvPr id="44" name="TextBox 43"/>
          <p:cNvSpPr txBox="1"/>
          <p:nvPr/>
        </p:nvSpPr>
        <p:spPr>
          <a:xfrm>
            <a:off x="4585021" y="4250943"/>
            <a:ext cx="1739579" cy="1025922"/>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a:t>900 bags</a:t>
            </a:r>
          </a:p>
          <a:p>
            <a:r>
              <a:rPr lang="en-US" b="0" dirty="0"/>
              <a:t>x</a:t>
            </a:r>
          </a:p>
          <a:p>
            <a:r>
              <a:rPr lang="en-US" b="0" dirty="0" err="1"/>
              <a:t>Rs</a:t>
            </a:r>
            <a:r>
              <a:rPr lang="en-US" b="0" dirty="0"/>
              <a:t> 400 per </a:t>
            </a:r>
            <a:r>
              <a:rPr lang="en-US" b="0" dirty="0" smtClean="0"/>
              <a:t>bag</a:t>
            </a:r>
          </a:p>
          <a:p>
            <a:r>
              <a:rPr lang="en-US" b="0" dirty="0" smtClean="0"/>
              <a:t>=</a:t>
            </a:r>
            <a:r>
              <a:rPr lang="en-US" b="0" dirty="0" err="1" smtClean="0"/>
              <a:t>Rs</a:t>
            </a:r>
            <a:r>
              <a:rPr lang="en-US" b="0" dirty="0" smtClean="0"/>
              <a:t> 360,000</a:t>
            </a:r>
            <a:endParaRPr lang="en-US" b="0" dirty="0"/>
          </a:p>
        </p:txBody>
      </p:sp>
    </p:spTree>
    <p:extLst>
      <p:ext uri="{BB962C8B-B14F-4D97-AF65-F5344CB8AC3E}">
        <p14:creationId xmlns:p14="http://schemas.microsoft.com/office/powerpoint/2010/main" val="26559129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9" grpId="0"/>
      <p:bldP spid="20" grpId="0"/>
      <p:bldP spid="21"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7093"/>
            <a:ext cx="9089201" cy="731520"/>
          </a:xfrm>
        </p:spPr>
        <p:txBody>
          <a:bodyPr lIns="182880" tIns="0" rIns="0" bIns="0" anchor="ctr" anchorCtr="0">
            <a:normAutofit/>
          </a:bodyPr>
          <a:lstStyle/>
          <a:p>
            <a:pPr algn="l">
              <a:lnSpc>
                <a:spcPts val="2200"/>
              </a:lnSpc>
            </a:pPr>
            <a:r>
              <a:rPr lang="en-US" sz="2800" b="1" dirty="0" smtClean="0">
                <a:solidFill>
                  <a:srgbClr val="FF0000"/>
                </a:solidFill>
              </a:rPr>
              <a:t>Variance </a:t>
            </a:r>
            <a:r>
              <a:rPr lang="en-US" sz="2800" b="1" dirty="0">
                <a:solidFill>
                  <a:srgbClr val="FF0000"/>
                </a:solidFill>
              </a:rPr>
              <a:t>Analysis (Material) </a:t>
            </a:r>
            <a:r>
              <a:rPr lang="en-US" sz="2800" b="1" dirty="0">
                <a:solidFill>
                  <a:srgbClr val="C00000"/>
                </a:solidFill>
              </a:rPr>
              <a:t>– </a:t>
            </a:r>
            <a:r>
              <a:rPr lang="en-US" sz="2400" b="1" i="1" dirty="0">
                <a:solidFill>
                  <a:srgbClr val="C00000"/>
                </a:solidFill>
              </a:rPr>
              <a:t>considering </a:t>
            </a:r>
            <a:r>
              <a:rPr lang="en-US" sz="2400" b="1" i="1" dirty="0" smtClean="0">
                <a:solidFill>
                  <a:srgbClr val="C00000"/>
                </a:solidFill>
              </a:rPr>
              <a:t>the Material Purchased, Material Used &amp; Material Unused</a:t>
            </a:r>
            <a:endParaRPr lang="en-US" sz="2400" b="1" i="1" dirty="0">
              <a:solidFill>
                <a:srgbClr val="C00000"/>
              </a:solidFill>
            </a:endParaRPr>
          </a:p>
        </p:txBody>
      </p:sp>
      <p:cxnSp>
        <p:nvCxnSpPr>
          <p:cNvPr id="7" name="Straight Connector 6"/>
          <p:cNvCxnSpPr/>
          <p:nvPr/>
        </p:nvCxnSpPr>
        <p:spPr>
          <a:xfrm>
            <a:off x="-13855" y="70373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a:xfrm>
            <a:off x="8765900" y="6521903"/>
            <a:ext cx="345441" cy="365125"/>
          </a:xfrm>
        </p:spPr>
        <p:txBody>
          <a:bodyPr/>
          <a:lstStyle/>
          <a:p>
            <a:fld id="{B6F15528-21DE-4FAA-801E-634DDDAF4B2B}" type="slidenum">
              <a:rPr lang="en-US" b="1" smtClean="0">
                <a:solidFill>
                  <a:prstClr val="black"/>
                </a:solidFill>
              </a:rPr>
              <a:pPr/>
              <a:t>24</a:t>
            </a:fld>
            <a:endParaRPr lang="en-US" b="1" dirty="0">
              <a:solidFill>
                <a:prstClr val="black"/>
              </a:solidFill>
            </a:endParaRPr>
          </a:p>
        </p:txBody>
      </p:sp>
      <p:sp>
        <p:nvSpPr>
          <p:cNvPr id="16" name="TextBox 15"/>
          <p:cNvSpPr txBox="1"/>
          <p:nvPr/>
        </p:nvSpPr>
        <p:spPr>
          <a:xfrm>
            <a:off x="125849" y="793375"/>
            <a:ext cx="8877916" cy="1938992"/>
          </a:xfrm>
          <a:prstGeom prst="rect">
            <a:avLst/>
          </a:prstGeom>
          <a:noFill/>
        </p:spPr>
        <p:txBody>
          <a:bodyPr wrap="square" rtlCol="0">
            <a:spAutoFit/>
          </a:bodyPr>
          <a:lstStyle/>
          <a:p>
            <a:pPr>
              <a:spcBef>
                <a:spcPts val="600"/>
              </a:spcBef>
            </a:pPr>
            <a:r>
              <a:rPr lang="en-US" sz="2000" dirty="0">
                <a:solidFill>
                  <a:srgbClr val="C00000"/>
                </a:solidFill>
              </a:rPr>
              <a:t>Material: </a:t>
            </a:r>
            <a:r>
              <a:rPr lang="en-US" sz="2000" dirty="0" smtClean="0">
                <a:solidFill>
                  <a:srgbClr val="C00000"/>
                </a:solidFill>
              </a:rPr>
              <a:t>Cement  </a:t>
            </a:r>
            <a:r>
              <a:rPr lang="en-US" sz="2000" dirty="0" smtClean="0">
                <a:solidFill>
                  <a:prstClr val="black"/>
                </a:solidFill>
              </a:rPr>
              <a:t>On </a:t>
            </a:r>
            <a:r>
              <a:rPr lang="en-US" sz="2000" dirty="0">
                <a:solidFill>
                  <a:prstClr val="black"/>
                </a:solidFill>
              </a:rPr>
              <a:t>a certain construction project, first slab with an area of 2,000 </a:t>
            </a:r>
            <a:r>
              <a:rPr lang="en-US" sz="2000" dirty="0" err="1">
                <a:solidFill>
                  <a:prstClr val="black"/>
                </a:solidFill>
              </a:rPr>
              <a:t>sq</a:t>
            </a:r>
            <a:r>
              <a:rPr lang="en-US" sz="2000" dirty="0">
                <a:solidFill>
                  <a:prstClr val="black"/>
                </a:solidFill>
              </a:rPr>
              <a:t> </a:t>
            </a:r>
            <a:r>
              <a:rPr lang="en-US" sz="2000" dirty="0" err="1">
                <a:solidFill>
                  <a:prstClr val="black"/>
                </a:solidFill>
              </a:rPr>
              <a:t>ft</a:t>
            </a:r>
            <a:r>
              <a:rPr lang="en-US" sz="2000" dirty="0">
                <a:solidFill>
                  <a:prstClr val="black"/>
                </a:solidFill>
              </a:rPr>
              <a:t> has been poured.  For this activity, the standard quantities and rates for cement were: 0.5 bag per </a:t>
            </a:r>
            <a:r>
              <a:rPr lang="en-US" sz="2000" dirty="0" err="1">
                <a:solidFill>
                  <a:prstClr val="black"/>
                </a:solidFill>
              </a:rPr>
              <a:t>sq</a:t>
            </a:r>
            <a:r>
              <a:rPr lang="en-US" sz="2000" dirty="0">
                <a:solidFill>
                  <a:prstClr val="black"/>
                </a:solidFill>
              </a:rPr>
              <a:t> </a:t>
            </a:r>
            <a:r>
              <a:rPr lang="en-US" sz="2000" dirty="0" err="1">
                <a:solidFill>
                  <a:prstClr val="black"/>
                </a:solidFill>
              </a:rPr>
              <a:t>ft</a:t>
            </a:r>
            <a:r>
              <a:rPr lang="en-US" sz="2000" dirty="0">
                <a:solidFill>
                  <a:prstClr val="black"/>
                </a:solidFill>
              </a:rPr>
              <a:t>; </a:t>
            </a:r>
            <a:r>
              <a:rPr lang="en-US" sz="2000" dirty="0" err="1">
                <a:solidFill>
                  <a:prstClr val="black"/>
                </a:solidFill>
              </a:rPr>
              <a:t>Rs</a:t>
            </a:r>
            <a:r>
              <a:rPr lang="en-US" sz="2000" dirty="0">
                <a:solidFill>
                  <a:prstClr val="black"/>
                </a:solidFill>
              </a:rPr>
              <a:t> 400 per bag. </a:t>
            </a:r>
            <a:r>
              <a:rPr lang="en-US" sz="2000" dirty="0" smtClean="0">
                <a:solidFill>
                  <a:prstClr val="black"/>
                </a:solidFill>
              </a:rPr>
              <a:t> 1,200 bags were actually purchased </a:t>
            </a:r>
            <a:r>
              <a:rPr lang="en-US" sz="2000" dirty="0">
                <a:solidFill>
                  <a:prstClr val="black"/>
                </a:solidFill>
              </a:rPr>
              <a:t>@ Rs 500 per bag and</a:t>
            </a:r>
            <a:r>
              <a:rPr lang="en-US" sz="2000" dirty="0" smtClean="0">
                <a:solidFill>
                  <a:prstClr val="black"/>
                </a:solidFill>
              </a:rPr>
              <a:t>, on completion of pouring, 250 bags remained in the store</a:t>
            </a:r>
            <a:r>
              <a:rPr lang="en-US" sz="2000" dirty="0">
                <a:solidFill>
                  <a:prstClr val="black"/>
                </a:solidFill>
              </a:rPr>
              <a:t>. Carry out Variance Analysis </a:t>
            </a:r>
            <a:r>
              <a:rPr lang="en-US" sz="2000" dirty="0" smtClean="0">
                <a:solidFill>
                  <a:prstClr val="black"/>
                </a:solidFill>
              </a:rPr>
              <a:t>(find MRV, MUV and Overall </a:t>
            </a:r>
            <a:r>
              <a:rPr lang="en-US" sz="2000" dirty="0">
                <a:solidFill>
                  <a:prstClr val="black"/>
                </a:solidFill>
              </a:rPr>
              <a:t>Effect on Project Cost </a:t>
            </a:r>
            <a:r>
              <a:rPr lang="en-US" sz="2000" dirty="0" smtClean="0">
                <a:solidFill>
                  <a:prstClr val="black"/>
                </a:solidFill>
              </a:rPr>
              <a:t>Performance).</a:t>
            </a:r>
            <a:endParaRPr lang="en-US" sz="2000" dirty="0">
              <a:solidFill>
                <a:prstClr val="black"/>
              </a:solidFill>
            </a:endParaRPr>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31" name="TextBox 30"/>
          <p:cNvSpPr txBox="1"/>
          <p:nvPr/>
        </p:nvSpPr>
        <p:spPr>
          <a:xfrm>
            <a:off x="517372" y="4372707"/>
            <a:ext cx="1771639" cy="1025922"/>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smtClean="0"/>
              <a:t>1,200 </a:t>
            </a:r>
            <a:r>
              <a:rPr lang="en-US" b="0" dirty="0"/>
              <a:t>bags</a:t>
            </a:r>
          </a:p>
          <a:p>
            <a:r>
              <a:rPr lang="en-US" b="0" dirty="0"/>
              <a:t>x</a:t>
            </a:r>
          </a:p>
          <a:p>
            <a:r>
              <a:rPr lang="en-US" b="0" dirty="0" err="1"/>
              <a:t>Rs</a:t>
            </a:r>
            <a:r>
              <a:rPr lang="en-US" b="0" dirty="0"/>
              <a:t> 500 per </a:t>
            </a:r>
            <a:r>
              <a:rPr lang="en-US" b="0" dirty="0" smtClean="0"/>
              <a:t>bag</a:t>
            </a:r>
          </a:p>
          <a:p>
            <a:r>
              <a:rPr lang="en-US" b="0" dirty="0" smtClean="0"/>
              <a:t>= Rs 600,000</a:t>
            </a:r>
            <a:endParaRPr lang="en-US" b="0" dirty="0"/>
          </a:p>
        </p:txBody>
      </p:sp>
      <p:sp>
        <p:nvSpPr>
          <p:cNvPr id="32" name="TextBox 31"/>
          <p:cNvSpPr txBox="1"/>
          <p:nvPr/>
        </p:nvSpPr>
        <p:spPr>
          <a:xfrm>
            <a:off x="2497655" y="4376492"/>
            <a:ext cx="1739579" cy="1025922"/>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smtClean="0"/>
              <a:t>1,200 </a:t>
            </a:r>
            <a:r>
              <a:rPr lang="en-US" b="0" dirty="0"/>
              <a:t>bags</a:t>
            </a:r>
          </a:p>
          <a:p>
            <a:r>
              <a:rPr lang="en-US" b="0" dirty="0"/>
              <a:t>x</a:t>
            </a:r>
          </a:p>
          <a:p>
            <a:r>
              <a:rPr lang="en-US" b="0" dirty="0" err="1"/>
              <a:t>Rs</a:t>
            </a:r>
            <a:r>
              <a:rPr lang="en-US" b="0" dirty="0"/>
              <a:t> 400 per </a:t>
            </a:r>
            <a:r>
              <a:rPr lang="en-US" b="0" dirty="0" smtClean="0"/>
              <a:t>bag</a:t>
            </a:r>
          </a:p>
          <a:p>
            <a:r>
              <a:rPr lang="en-US" b="0" dirty="0" smtClean="0"/>
              <a:t>=Rs 480,000</a:t>
            </a:r>
            <a:endParaRPr lang="en-US" b="0" dirty="0"/>
          </a:p>
        </p:txBody>
      </p:sp>
      <p:sp>
        <p:nvSpPr>
          <p:cNvPr id="42" name="TextBox 41"/>
          <p:cNvSpPr txBox="1"/>
          <p:nvPr/>
        </p:nvSpPr>
        <p:spPr>
          <a:xfrm>
            <a:off x="6235486" y="4372707"/>
            <a:ext cx="2832314" cy="1029513"/>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a:t>0.5 bag/</a:t>
            </a:r>
            <a:r>
              <a:rPr lang="en-US" b="0" dirty="0" err="1"/>
              <a:t>sq</a:t>
            </a:r>
            <a:r>
              <a:rPr lang="en-US" b="0" dirty="0"/>
              <a:t> </a:t>
            </a:r>
            <a:r>
              <a:rPr lang="en-US" b="0" dirty="0" err="1"/>
              <a:t>ft</a:t>
            </a:r>
            <a:r>
              <a:rPr lang="en-US" b="0" dirty="0"/>
              <a:t> x 2,000 </a:t>
            </a:r>
            <a:r>
              <a:rPr lang="en-US" b="0" dirty="0" err="1"/>
              <a:t>sq</a:t>
            </a:r>
            <a:r>
              <a:rPr lang="en-US" b="0" dirty="0"/>
              <a:t> </a:t>
            </a:r>
            <a:r>
              <a:rPr lang="en-US" b="0" dirty="0" err="1"/>
              <a:t>ft</a:t>
            </a:r>
            <a:endParaRPr lang="en-US" b="0" dirty="0"/>
          </a:p>
          <a:p>
            <a:r>
              <a:rPr lang="en-US" b="0" dirty="0"/>
              <a:t>x</a:t>
            </a:r>
          </a:p>
          <a:p>
            <a:r>
              <a:rPr lang="en-US" b="0" dirty="0"/>
              <a:t>Rs 400 per bag</a:t>
            </a:r>
          </a:p>
          <a:p>
            <a:r>
              <a:rPr lang="en-US" b="0" dirty="0"/>
              <a:t>=Rs 400,000</a:t>
            </a:r>
          </a:p>
        </p:txBody>
      </p:sp>
      <p:grpSp>
        <p:nvGrpSpPr>
          <p:cNvPr id="43" name="Group 42"/>
          <p:cNvGrpSpPr/>
          <p:nvPr/>
        </p:nvGrpSpPr>
        <p:grpSpPr>
          <a:xfrm>
            <a:off x="1037494" y="5318532"/>
            <a:ext cx="2590800" cy="895393"/>
            <a:chOff x="1037494" y="5177856"/>
            <a:chExt cx="2590800" cy="895393"/>
          </a:xfrm>
        </p:grpSpPr>
        <p:sp>
          <p:nvSpPr>
            <p:cNvPr id="44" name="Right Brace 43"/>
            <p:cNvSpPr/>
            <p:nvPr/>
          </p:nvSpPr>
          <p:spPr>
            <a:xfrm rot="5400000">
              <a:off x="2170196" y="4254591"/>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TextBox 44"/>
            <p:cNvSpPr txBox="1"/>
            <p:nvPr/>
          </p:nvSpPr>
          <p:spPr>
            <a:xfrm>
              <a:off x="1475064" y="5673139"/>
              <a:ext cx="1718740" cy="400110"/>
            </a:xfrm>
            <a:prstGeom prst="rect">
              <a:avLst/>
            </a:prstGeom>
            <a:noFill/>
          </p:spPr>
          <p:txBody>
            <a:bodyPr wrap="none" rtlCol="0">
              <a:spAutoFit/>
            </a:bodyPr>
            <a:lstStyle/>
            <a:p>
              <a:pPr algn="ctr">
                <a:buSzPct val="80000"/>
              </a:pPr>
              <a:r>
                <a:rPr lang="en-US" sz="2000" b="1" dirty="0" smtClean="0">
                  <a:solidFill>
                    <a:srgbClr val="FF0000"/>
                  </a:solidFill>
                </a:rPr>
                <a:t>Rs 120,000 (U)</a:t>
              </a:r>
              <a:endParaRPr lang="en-US" sz="2000" b="1" dirty="0">
                <a:solidFill>
                  <a:srgbClr val="FF0000"/>
                </a:solidFill>
              </a:endParaRPr>
            </a:p>
          </p:txBody>
        </p:sp>
        <p:sp>
          <p:nvSpPr>
            <p:cNvPr id="46" name="TextBox 45"/>
            <p:cNvSpPr txBox="1"/>
            <p:nvPr/>
          </p:nvSpPr>
          <p:spPr>
            <a:xfrm>
              <a:off x="1981200" y="5177856"/>
              <a:ext cx="702500" cy="400110"/>
            </a:xfrm>
            <a:prstGeom prst="rect">
              <a:avLst/>
            </a:prstGeom>
            <a:noFill/>
          </p:spPr>
          <p:txBody>
            <a:bodyPr wrap="none" rtlCol="0">
              <a:spAutoFit/>
            </a:bodyPr>
            <a:lstStyle/>
            <a:p>
              <a:pPr algn="ctr">
                <a:buSzPct val="80000"/>
              </a:pPr>
              <a:r>
                <a:rPr lang="en-US" sz="2000" b="1" dirty="0" smtClean="0">
                  <a:solidFill>
                    <a:srgbClr val="FF00FF"/>
                  </a:solidFill>
                </a:rPr>
                <a:t>MRV</a:t>
              </a:r>
              <a:endParaRPr lang="en-US" sz="2000" b="1" dirty="0">
                <a:solidFill>
                  <a:srgbClr val="FF00FF"/>
                </a:solidFill>
              </a:endParaRPr>
            </a:p>
          </p:txBody>
        </p:sp>
      </p:grpSp>
      <p:grpSp>
        <p:nvGrpSpPr>
          <p:cNvPr id="47" name="Group 46"/>
          <p:cNvGrpSpPr/>
          <p:nvPr/>
        </p:nvGrpSpPr>
        <p:grpSpPr>
          <a:xfrm>
            <a:off x="5392613" y="5326067"/>
            <a:ext cx="2590800" cy="900215"/>
            <a:chOff x="5392613" y="5185391"/>
            <a:chExt cx="2590800" cy="900215"/>
          </a:xfrm>
        </p:grpSpPr>
        <p:sp>
          <p:nvSpPr>
            <p:cNvPr id="48" name="Right Brace 47"/>
            <p:cNvSpPr/>
            <p:nvPr/>
          </p:nvSpPr>
          <p:spPr>
            <a:xfrm rot="5400000">
              <a:off x="6525315" y="4264889"/>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Box 48"/>
            <p:cNvSpPr txBox="1"/>
            <p:nvPr/>
          </p:nvSpPr>
          <p:spPr>
            <a:xfrm>
              <a:off x="5982813" y="5685496"/>
              <a:ext cx="1539203" cy="400110"/>
            </a:xfrm>
            <a:prstGeom prst="rect">
              <a:avLst/>
            </a:prstGeom>
            <a:noFill/>
          </p:spPr>
          <p:txBody>
            <a:bodyPr wrap="none" rtlCol="0">
              <a:spAutoFit/>
            </a:bodyPr>
            <a:lstStyle/>
            <a:p>
              <a:pPr algn="ctr">
                <a:buSzPct val="80000"/>
              </a:pPr>
              <a:r>
                <a:rPr lang="en-US" sz="2000" b="1" dirty="0" smtClean="0">
                  <a:solidFill>
                    <a:srgbClr val="009900"/>
                  </a:solidFill>
                </a:rPr>
                <a:t>Rs 20,000 (F)</a:t>
              </a:r>
              <a:endParaRPr lang="en-US" sz="2000" b="1" dirty="0">
                <a:solidFill>
                  <a:srgbClr val="009900"/>
                </a:solidFill>
              </a:endParaRPr>
            </a:p>
          </p:txBody>
        </p:sp>
        <p:sp>
          <p:nvSpPr>
            <p:cNvPr id="50" name="TextBox 49"/>
            <p:cNvSpPr txBox="1"/>
            <p:nvPr/>
          </p:nvSpPr>
          <p:spPr>
            <a:xfrm>
              <a:off x="6323821" y="5185391"/>
              <a:ext cx="728084" cy="400110"/>
            </a:xfrm>
            <a:prstGeom prst="rect">
              <a:avLst/>
            </a:prstGeom>
            <a:noFill/>
          </p:spPr>
          <p:txBody>
            <a:bodyPr wrap="none" rtlCol="0">
              <a:spAutoFit/>
            </a:bodyPr>
            <a:lstStyle/>
            <a:p>
              <a:pPr algn="ctr">
                <a:buSzPct val="80000"/>
              </a:pPr>
              <a:r>
                <a:rPr lang="en-US" sz="2000" b="1" dirty="0" smtClean="0">
                  <a:solidFill>
                    <a:srgbClr val="FF00FF"/>
                  </a:solidFill>
                </a:rPr>
                <a:t>MUV</a:t>
              </a:r>
              <a:endParaRPr lang="en-US" sz="2000" b="1" dirty="0">
                <a:solidFill>
                  <a:srgbClr val="FF00FF"/>
                </a:solidFill>
              </a:endParaRPr>
            </a:p>
          </p:txBody>
        </p:sp>
      </p:grpSp>
      <p:grpSp>
        <p:nvGrpSpPr>
          <p:cNvPr id="51" name="Group 50"/>
          <p:cNvGrpSpPr/>
          <p:nvPr/>
        </p:nvGrpSpPr>
        <p:grpSpPr>
          <a:xfrm>
            <a:off x="2281311" y="5941381"/>
            <a:ext cx="4389120" cy="948040"/>
            <a:chOff x="2281311" y="5800705"/>
            <a:chExt cx="4389120" cy="948040"/>
          </a:xfrm>
        </p:grpSpPr>
        <p:sp>
          <p:nvSpPr>
            <p:cNvPr id="52" name="Right Brace 51"/>
            <p:cNvSpPr/>
            <p:nvPr/>
          </p:nvSpPr>
          <p:spPr>
            <a:xfrm rot="5400000">
              <a:off x="4313173" y="4043541"/>
              <a:ext cx="325396" cy="438912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TextBox 52"/>
            <p:cNvSpPr txBox="1"/>
            <p:nvPr/>
          </p:nvSpPr>
          <p:spPr>
            <a:xfrm>
              <a:off x="3464455" y="6348635"/>
              <a:ext cx="2013935" cy="400110"/>
            </a:xfrm>
            <a:prstGeom prst="rect">
              <a:avLst/>
            </a:prstGeom>
            <a:noFill/>
          </p:spPr>
          <p:txBody>
            <a:bodyPr wrap="square" rtlCol="0">
              <a:spAutoFit/>
            </a:bodyPr>
            <a:lstStyle/>
            <a:p>
              <a:pPr algn="ctr">
                <a:buSzPct val="80000"/>
              </a:pPr>
              <a:r>
                <a:rPr lang="en-US" sz="2000" b="1" dirty="0" smtClean="0">
                  <a:solidFill>
                    <a:srgbClr val="FF0000"/>
                  </a:solidFill>
                </a:rPr>
                <a:t>Rs 100,000 (U)</a:t>
              </a:r>
              <a:endParaRPr lang="en-US" sz="2000" b="1" dirty="0">
                <a:solidFill>
                  <a:srgbClr val="FF0000"/>
                </a:solidFill>
              </a:endParaRPr>
            </a:p>
          </p:txBody>
        </p:sp>
        <p:sp>
          <p:nvSpPr>
            <p:cNvPr id="54" name="TextBox 53"/>
            <p:cNvSpPr txBox="1"/>
            <p:nvPr/>
          </p:nvSpPr>
          <p:spPr>
            <a:xfrm>
              <a:off x="3857096" y="5800705"/>
              <a:ext cx="1229567" cy="400110"/>
            </a:xfrm>
            <a:prstGeom prst="rect">
              <a:avLst/>
            </a:prstGeom>
            <a:noFill/>
          </p:spPr>
          <p:txBody>
            <a:bodyPr wrap="none" rtlCol="0">
              <a:spAutoFit/>
            </a:bodyPr>
            <a:lstStyle/>
            <a:p>
              <a:pPr algn="ctr">
                <a:buSzPct val="80000"/>
              </a:pPr>
              <a:r>
                <a:rPr lang="en-US" sz="2000" b="1" dirty="0" smtClean="0"/>
                <a:t>Net Effect</a:t>
              </a:r>
              <a:endParaRPr lang="en-US" sz="2000" b="1" dirty="0"/>
            </a:p>
          </p:txBody>
        </p:sp>
      </p:grpSp>
      <p:grpSp>
        <p:nvGrpSpPr>
          <p:cNvPr id="55" name="Group 54"/>
          <p:cNvGrpSpPr/>
          <p:nvPr/>
        </p:nvGrpSpPr>
        <p:grpSpPr>
          <a:xfrm>
            <a:off x="687963" y="3015681"/>
            <a:ext cx="3330404" cy="1173631"/>
            <a:chOff x="687963" y="3027404"/>
            <a:chExt cx="3330404" cy="1173631"/>
          </a:xfrm>
        </p:grpSpPr>
        <p:sp>
          <p:nvSpPr>
            <p:cNvPr id="56" name="TextBox 55"/>
            <p:cNvSpPr txBox="1"/>
            <p:nvPr/>
          </p:nvSpPr>
          <p:spPr>
            <a:xfrm>
              <a:off x="976719" y="3027404"/>
              <a:ext cx="2797003" cy="400110"/>
            </a:xfrm>
            <a:prstGeom prst="rect">
              <a:avLst/>
            </a:prstGeom>
            <a:noFill/>
          </p:spPr>
          <p:txBody>
            <a:bodyPr wrap="square" rtlCol="0">
              <a:spAutoFit/>
            </a:bodyPr>
            <a:lstStyle/>
            <a:p>
              <a:pPr algn="ctr">
                <a:buSzPct val="80000"/>
              </a:pPr>
              <a:r>
                <a:rPr lang="en-US" sz="2000" b="1" dirty="0" smtClean="0">
                  <a:solidFill>
                    <a:srgbClr val="C00000"/>
                  </a:solidFill>
                </a:rPr>
                <a:t>Material Purchased</a:t>
              </a:r>
              <a:endParaRPr lang="en-US" sz="2000" b="1" dirty="0">
                <a:solidFill>
                  <a:srgbClr val="C00000"/>
                </a:solidFill>
              </a:endParaRPr>
            </a:p>
          </p:txBody>
        </p:sp>
        <p:grpSp>
          <p:nvGrpSpPr>
            <p:cNvPr id="57" name="Group 56"/>
            <p:cNvGrpSpPr/>
            <p:nvPr/>
          </p:nvGrpSpPr>
          <p:grpSpPr>
            <a:xfrm>
              <a:off x="687963" y="3452250"/>
              <a:ext cx="3330404" cy="748785"/>
              <a:chOff x="347996" y="3592539"/>
              <a:chExt cx="3330404" cy="748785"/>
            </a:xfrm>
          </p:grpSpPr>
          <p:sp>
            <p:nvSpPr>
              <p:cNvPr id="58" name="Rectangle 57"/>
              <p:cNvSpPr/>
              <p:nvPr/>
            </p:nvSpPr>
            <p:spPr>
              <a:xfrm>
                <a:off x="347996"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348943" y="3633874"/>
                <a:ext cx="1403846"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a:solidFill>
                      <a:srgbClr val="C00000"/>
                    </a:solidFill>
                  </a:rPr>
                  <a:t>Actual Rate</a:t>
                </a:r>
              </a:p>
            </p:txBody>
          </p:sp>
          <p:sp>
            <p:nvSpPr>
              <p:cNvPr id="60" name="TextBox 59"/>
              <p:cNvSpPr txBox="1"/>
              <p:nvPr/>
            </p:nvSpPr>
            <p:spPr>
              <a:xfrm>
                <a:off x="2365769" y="3648827"/>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grpSp>
        <p:nvGrpSpPr>
          <p:cNvPr id="61" name="Group 60"/>
          <p:cNvGrpSpPr/>
          <p:nvPr/>
        </p:nvGrpSpPr>
        <p:grpSpPr>
          <a:xfrm>
            <a:off x="4689233" y="3027552"/>
            <a:ext cx="3351430" cy="1174524"/>
            <a:chOff x="4689233" y="3039275"/>
            <a:chExt cx="3351430" cy="1174524"/>
          </a:xfrm>
        </p:grpSpPr>
        <p:sp>
          <p:nvSpPr>
            <p:cNvPr id="62" name="TextBox 61"/>
            <p:cNvSpPr txBox="1"/>
            <p:nvPr/>
          </p:nvSpPr>
          <p:spPr>
            <a:xfrm>
              <a:off x="5023340" y="3039275"/>
              <a:ext cx="2797003" cy="400110"/>
            </a:xfrm>
            <a:prstGeom prst="rect">
              <a:avLst/>
            </a:prstGeom>
            <a:noFill/>
          </p:spPr>
          <p:txBody>
            <a:bodyPr wrap="square" rtlCol="0">
              <a:spAutoFit/>
            </a:bodyPr>
            <a:lstStyle/>
            <a:p>
              <a:pPr algn="ctr">
                <a:buSzPct val="80000"/>
              </a:pPr>
              <a:r>
                <a:rPr lang="en-US" sz="2000" b="1" dirty="0" smtClean="0">
                  <a:solidFill>
                    <a:srgbClr val="C00000"/>
                  </a:solidFill>
                </a:rPr>
                <a:t>Material Used</a:t>
              </a:r>
              <a:endParaRPr lang="en-US" sz="2000" b="1" dirty="0">
                <a:solidFill>
                  <a:srgbClr val="C00000"/>
                </a:solidFill>
              </a:endParaRPr>
            </a:p>
          </p:txBody>
        </p:sp>
        <p:grpSp>
          <p:nvGrpSpPr>
            <p:cNvPr id="63" name="Group 62"/>
            <p:cNvGrpSpPr/>
            <p:nvPr/>
          </p:nvGrpSpPr>
          <p:grpSpPr>
            <a:xfrm>
              <a:off x="4689233" y="3452250"/>
              <a:ext cx="3351430" cy="761549"/>
              <a:chOff x="4953000" y="3592539"/>
              <a:chExt cx="3351430" cy="761549"/>
            </a:xfrm>
          </p:grpSpPr>
          <p:sp>
            <p:nvSpPr>
              <p:cNvPr id="64" name="Rectangle 63"/>
              <p:cNvSpPr/>
              <p:nvPr/>
            </p:nvSpPr>
            <p:spPr>
              <a:xfrm>
                <a:off x="4953000"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4970586" y="3658215"/>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sp>
            <p:nvSpPr>
              <p:cNvPr id="66" name="TextBox 65"/>
              <p:cNvSpPr txBox="1"/>
              <p:nvPr/>
            </p:nvSpPr>
            <p:spPr>
              <a:xfrm>
                <a:off x="7233689" y="3661591"/>
                <a:ext cx="1070741" cy="692497"/>
              </a:xfrm>
              <a:prstGeom prst="rect">
                <a:avLst/>
              </a:prstGeom>
              <a:noFill/>
            </p:spPr>
            <p:txBody>
              <a:bodyPr wrap="none" tIns="0" bIns="0" rtlCol="0">
                <a:spAutoFit/>
              </a:bodyPr>
              <a:lstStyle/>
              <a:p>
                <a:pPr algn="ctr">
                  <a:lnSpc>
                    <a:spcPts val="1800"/>
                  </a:lnSpc>
                  <a:buSzPct val="80000"/>
                </a:pPr>
                <a:r>
                  <a:rPr lang="en-US" sz="2000" b="1" dirty="0" err="1">
                    <a:solidFill>
                      <a:srgbClr val="006F96"/>
                    </a:solidFill>
                  </a:rPr>
                  <a:t>Std</a:t>
                </a:r>
                <a:r>
                  <a:rPr lang="en-US" sz="2000" b="1" dirty="0">
                    <a:solidFill>
                      <a:srgbClr val="006F96"/>
                    </a:solidFill>
                  </a:rPr>
                  <a:t> </a:t>
                </a:r>
                <a:r>
                  <a:rPr lang="en-US" sz="2000" b="1" dirty="0" err="1">
                    <a:solidFill>
                      <a:srgbClr val="006F96"/>
                    </a:solidFill>
                  </a:rPr>
                  <a:t>Qty</a:t>
                </a:r>
                <a:endParaRPr lang="en-US" sz="2000" b="1" dirty="0">
                  <a:solidFill>
                    <a:srgbClr val="006F96"/>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sp>
        <p:nvSpPr>
          <p:cNvPr id="67" name="TextBox 66"/>
          <p:cNvSpPr txBox="1"/>
          <p:nvPr/>
        </p:nvSpPr>
        <p:spPr>
          <a:xfrm>
            <a:off x="4495800" y="4378416"/>
            <a:ext cx="1773242" cy="1025922"/>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a:t>1,200-250 bags</a:t>
            </a:r>
          </a:p>
          <a:p>
            <a:r>
              <a:rPr lang="en-US" b="0" dirty="0" smtClean="0"/>
              <a:t>x</a:t>
            </a:r>
            <a:endParaRPr lang="en-US" b="0" dirty="0"/>
          </a:p>
          <a:p>
            <a:r>
              <a:rPr lang="en-US" b="0" dirty="0"/>
              <a:t>Rs 400 per bag</a:t>
            </a:r>
          </a:p>
          <a:p>
            <a:r>
              <a:rPr lang="en-US" b="0" dirty="0"/>
              <a:t>=Rs 380,000</a:t>
            </a:r>
          </a:p>
        </p:txBody>
      </p:sp>
    </p:spTree>
    <p:extLst>
      <p:ext uri="{BB962C8B-B14F-4D97-AF65-F5344CB8AC3E}">
        <p14:creationId xmlns:p14="http://schemas.microsoft.com/office/powerpoint/2010/main" val="42471249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6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4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31" grpId="0"/>
      <p:bldP spid="32" grpId="0"/>
      <p:bldP spid="42" grpId="0"/>
      <p:bldP spid="6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4482"/>
            <a:ext cx="9089201" cy="731520"/>
          </a:xfrm>
        </p:spPr>
        <p:txBody>
          <a:bodyPr lIns="182880" tIns="0" rIns="0" bIns="0" anchor="ctr" anchorCtr="0">
            <a:normAutofit/>
          </a:bodyPr>
          <a:lstStyle/>
          <a:p>
            <a:pPr algn="l">
              <a:lnSpc>
                <a:spcPts val="2200"/>
              </a:lnSpc>
            </a:pPr>
            <a:r>
              <a:rPr lang="en-US" sz="2800" b="1" dirty="0" smtClean="0">
                <a:solidFill>
                  <a:srgbClr val="FF0000"/>
                </a:solidFill>
              </a:rPr>
              <a:t>Variance </a:t>
            </a:r>
            <a:r>
              <a:rPr lang="en-US" sz="2800" b="1" dirty="0">
                <a:solidFill>
                  <a:srgbClr val="FF0000"/>
                </a:solidFill>
              </a:rPr>
              <a:t>Analysis (Material) </a:t>
            </a:r>
            <a:r>
              <a:rPr lang="en-US" sz="2800" b="1" dirty="0">
                <a:solidFill>
                  <a:srgbClr val="C00000"/>
                </a:solidFill>
              </a:rPr>
              <a:t>– </a:t>
            </a:r>
            <a:r>
              <a:rPr lang="en-US" sz="2400" b="1" i="1" dirty="0">
                <a:solidFill>
                  <a:srgbClr val="C00000"/>
                </a:solidFill>
              </a:rPr>
              <a:t>considering the Material </a:t>
            </a:r>
            <a:r>
              <a:rPr lang="en-US" sz="2400" b="1" i="1" dirty="0" smtClean="0">
                <a:solidFill>
                  <a:srgbClr val="C00000"/>
                </a:solidFill>
              </a:rPr>
              <a:t>Held in Stock, Material Purchased, Material Used &amp; Material Unused … 1/2</a:t>
            </a:r>
            <a:endParaRPr lang="en-US" sz="2400" b="1" i="1" dirty="0">
              <a:solidFill>
                <a:srgbClr val="C00000"/>
              </a:solidFill>
            </a:endParaRPr>
          </a:p>
        </p:txBody>
      </p:sp>
      <p:cxnSp>
        <p:nvCxnSpPr>
          <p:cNvPr id="7" name="Straight Connector 6"/>
          <p:cNvCxnSpPr/>
          <p:nvPr/>
        </p:nvCxnSpPr>
        <p:spPr>
          <a:xfrm>
            <a:off x="-13855" y="70373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a:xfrm>
            <a:off x="8765900" y="6521903"/>
            <a:ext cx="345441" cy="365125"/>
          </a:xfrm>
        </p:spPr>
        <p:txBody>
          <a:bodyPr/>
          <a:lstStyle/>
          <a:p>
            <a:fld id="{B6F15528-21DE-4FAA-801E-634DDDAF4B2B}" type="slidenum">
              <a:rPr lang="en-US" b="1" smtClean="0">
                <a:solidFill>
                  <a:prstClr val="black"/>
                </a:solidFill>
              </a:rPr>
              <a:pPr/>
              <a:t>25</a:t>
            </a:fld>
            <a:endParaRPr lang="en-US" b="1" dirty="0">
              <a:solidFill>
                <a:prstClr val="black"/>
              </a:solidFill>
            </a:endParaRPr>
          </a:p>
        </p:txBody>
      </p:sp>
      <p:sp>
        <p:nvSpPr>
          <p:cNvPr id="16" name="TextBox 15"/>
          <p:cNvSpPr txBox="1"/>
          <p:nvPr/>
        </p:nvSpPr>
        <p:spPr>
          <a:xfrm>
            <a:off x="125849" y="763012"/>
            <a:ext cx="8877916" cy="2092881"/>
          </a:xfrm>
          <a:prstGeom prst="rect">
            <a:avLst/>
          </a:prstGeom>
          <a:noFill/>
        </p:spPr>
        <p:txBody>
          <a:bodyPr wrap="square" rtlCol="0">
            <a:spAutoFit/>
          </a:bodyPr>
          <a:lstStyle>
            <a:defPPr>
              <a:defRPr lang="en-US"/>
            </a:defPPr>
            <a:lvl1pPr>
              <a:spcBef>
                <a:spcPts val="600"/>
              </a:spcBef>
              <a:defRPr sz="2400" u="sng">
                <a:solidFill>
                  <a:prstClr val="black"/>
                </a:solidFill>
              </a:defRPr>
            </a:lvl1pPr>
          </a:lstStyle>
          <a:p>
            <a:pPr>
              <a:lnSpc>
                <a:spcPts val="2600"/>
              </a:lnSpc>
            </a:pPr>
            <a:r>
              <a:rPr lang="en-US" sz="2000" u="none" dirty="0">
                <a:solidFill>
                  <a:srgbClr val="C00000"/>
                </a:solidFill>
              </a:rPr>
              <a:t>Material: Cement</a:t>
            </a:r>
            <a:r>
              <a:rPr lang="en-US" sz="2000" u="none" dirty="0"/>
              <a:t>      On a certain construction project, first slab with an area of 2,000 </a:t>
            </a:r>
            <a:r>
              <a:rPr lang="en-US" sz="2000" u="none" dirty="0" err="1"/>
              <a:t>sq</a:t>
            </a:r>
            <a:r>
              <a:rPr lang="en-US" sz="2000" u="none" dirty="0"/>
              <a:t> </a:t>
            </a:r>
            <a:r>
              <a:rPr lang="en-US" sz="2000" u="none" dirty="0" err="1"/>
              <a:t>ft</a:t>
            </a:r>
            <a:r>
              <a:rPr lang="en-US" sz="2000" u="none" dirty="0"/>
              <a:t> has been poured.  For this activity, the standard quantities and rates for cement were: 0.5 bag per </a:t>
            </a:r>
            <a:r>
              <a:rPr lang="en-US" sz="2000" u="none" dirty="0" err="1"/>
              <a:t>sq</a:t>
            </a:r>
            <a:r>
              <a:rPr lang="en-US" sz="2000" u="none" dirty="0"/>
              <a:t> </a:t>
            </a:r>
            <a:r>
              <a:rPr lang="en-US" sz="2000" u="none" dirty="0" err="1"/>
              <a:t>ft</a:t>
            </a:r>
            <a:r>
              <a:rPr lang="en-US" sz="2000" u="none" dirty="0"/>
              <a:t>; </a:t>
            </a:r>
            <a:r>
              <a:rPr lang="en-US" sz="2000" u="none" dirty="0" err="1"/>
              <a:t>Rs</a:t>
            </a:r>
            <a:r>
              <a:rPr lang="en-US" sz="2000" u="none" dirty="0"/>
              <a:t> 400 per bag.  1,200 bags were actually </a:t>
            </a:r>
            <a:r>
              <a:rPr lang="en-US" sz="2000" u="none" dirty="0" smtClean="0"/>
              <a:t>purchased @ Rs 500 per bag, </a:t>
            </a:r>
            <a:r>
              <a:rPr lang="en-US" sz="2000" u="none" dirty="0"/>
              <a:t>while 100 bags (purchased previously @ Rs 450) were already in stock.  On completion of pouring, 250 bags remained in the store. Carry out Variance Analysis (find MRV, MUV and Overall Effect on Project Cost Performance</a:t>
            </a:r>
            <a:r>
              <a:rPr lang="en-US" sz="2000" u="none" dirty="0" smtClean="0"/>
              <a:t>)</a:t>
            </a:r>
            <a:r>
              <a:rPr lang="en-US" u="none" dirty="0" smtClean="0"/>
              <a:t>.</a:t>
            </a:r>
            <a:endParaRPr lang="en-US" u="none" dirty="0"/>
          </a:p>
        </p:txBody>
      </p:sp>
      <p:sp>
        <p:nvSpPr>
          <p:cNvPr id="5" name="Footer Placeholder 4"/>
          <p:cNvSpPr>
            <a:spLocks noGrp="1"/>
          </p:cNvSpPr>
          <p:nvPr>
            <p:ph type="ftr" sz="quarter" idx="11"/>
          </p:nvPr>
        </p:nvSpPr>
        <p:spPr>
          <a:xfrm>
            <a:off x="6775937" y="6518729"/>
            <a:ext cx="1066800" cy="365125"/>
          </a:xfrm>
        </p:spPr>
        <p:txBody>
          <a:bodyPr/>
          <a:lstStyle/>
          <a:p>
            <a:r>
              <a:rPr lang="en-US" dirty="0" err="1" smtClean="0"/>
              <a:t>MEhsanSaeed</a:t>
            </a:r>
            <a:endParaRPr lang="en-US" dirty="0"/>
          </a:p>
        </p:txBody>
      </p:sp>
      <p:sp>
        <p:nvSpPr>
          <p:cNvPr id="30" name="TextBox 29"/>
          <p:cNvSpPr txBox="1"/>
          <p:nvPr/>
        </p:nvSpPr>
        <p:spPr>
          <a:xfrm>
            <a:off x="-13855" y="4196862"/>
            <a:ext cx="2468880" cy="1025922"/>
          </a:xfrm>
          <a:prstGeom prst="rect">
            <a:avLst/>
          </a:prstGeom>
          <a:solidFill>
            <a:srgbClr val="FFFF99"/>
          </a:solidFill>
        </p:spPr>
        <p:txBody>
          <a:bodyPr wrap="square" lIns="0" tIns="0" rIns="0" bIns="0" rtlCol="0">
            <a:spAutoFit/>
          </a:bodyPr>
          <a:lstStyle>
            <a:defPPr>
              <a:defRPr lang="en-US"/>
            </a:defPPr>
            <a:lvl1pPr algn="ctr">
              <a:lnSpc>
                <a:spcPts val="2000"/>
              </a:lnSpc>
              <a:buSzPct val="80000"/>
              <a:defRPr sz="2000" b="1"/>
            </a:lvl1pPr>
          </a:lstStyle>
          <a:p>
            <a:pPr algn="l"/>
            <a:r>
              <a:rPr lang="en-US" b="0" dirty="0" smtClean="0"/>
              <a:t>       100    1,200 </a:t>
            </a:r>
            <a:r>
              <a:rPr lang="en-US" b="0" dirty="0"/>
              <a:t>bags</a:t>
            </a:r>
          </a:p>
          <a:p>
            <a:pPr algn="l"/>
            <a:r>
              <a:rPr lang="en-US" b="0" dirty="0"/>
              <a:t> </a:t>
            </a:r>
            <a:r>
              <a:rPr lang="en-US" b="0" dirty="0" smtClean="0"/>
              <a:t>         x   +    x</a:t>
            </a:r>
            <a:endParaRPr lang="en-US" b="0" dirty="0"/>
          </a:p>
          <a:p>
            <a:pPr algn="l"/>
            <a:r>
              <a:rPr lang="en-US" b="0" dirty="0"/>
              <a:t> </a:t>
            </a:r>
            <a:r>
              <a:rPr lang="en-US" b="0" dirty="0" smtClean="0"/>
              <a:t>Rs  </a:t>
            </a:r>
            <a:r>
              <a:rPr lang="en-US" b="0" dirty="0"/>
              <a:t>450 </a:t>
            </a:r>
            <a:r>
              <a:rPr lang="en-US" b="0" dirty="0" smtClean="0"/>
              <a:t>    500   per </a:t>
            </a:r>
            <a:r>
              <a:rPr lang="en-US" b="0" dirty="0"/>
              <a:t>bag</a:t>
            </a:r>
          </a:p>
          <a:p>
            <a:r>
              <a:rPr lang="en-US" b="0" dirty="0"/>
              <a:t>= Rs 45,000+600,000</a:t>
            </a:r>
          </a:p>
        </p:txBody>
      </p:sp>
      <p:sp>
        <p:nvSpPr>
          <p:cNvPr id="31" name="TextBox 30"/>
          <p:cNvSpPr txBox="1"/>
          <p:nvPr/>
        </p:nvSpPr>
        <p:spPr>
          <a:xfrm>
            <a:off x="2536594" y="4188924"/>
            <a:ext cx="1554480" cy="1005840"/>
          </a:xfrm>
          <a:prstGeom prst="rect">
            <a:avLst/>
          </a:prstGeom>
          <a:solidFill>
            <a:srgbClr val="FFFF99"/>
          </a:solidFill>
        </p:spPr>
        <p:txBody>
          <a:bodyPr wrap="none" lIns="0" tIns="0" rIns="0" bIns="0" rtlCol="0">
            <a:spAutoFit/>
          </a:bodyPr>
          <a:lstStyle>
            <a:defPPr>
              <a:defRPr lang="en-US"/>
            </a:defPPr>
            <a:lvl1pPr algn="ctr">
              <a:lnSpc>
                <a:spcPts val="2000"/>
              </a:lnSpc>
              <a:buSzPct val="80000"/>
              <a:defRPr sz="2000" b="1"/>
            </a:lvl1pPr>
          </a:lstStyle>
          <a:p>
            <a:r>
              <a:rPr lang="en-US" b="0" dirty="0"/>
              <a:t>100+1,200 bags</a:t>
            </a:r>
          </a:p>
          <a:p>
            <a:r>
              <a:rPr lang="en-US" b="0" dirty="0"/>
              <a:t>x</a:t>
            </a:r>
          </a:p>
          <a:p>
            <a:r>
              <a:rPr lang="en-US" b="0" dirty="0"/>
              <a:t>Rs 400 per bag</a:t>
            </a:r>
          </a:p>
          <a:p>
            <a:r>
              <a:rPr lang="en-US" b="0" dirty="0"/>
              <a:t>=Rs 520,000</a:t>
            </a:r>
          </a:p>
        </p:txBody>
      </p:sp>
      <p:sp>
        <p:nvSpPr>
          <p:cNvPr id="32" name="TextBox 31"/>
          <p:cNvSpPr txBox="1"/>
          <p:nvPr/>
        </p:nvSpPr>
        <p:spPr>
          <a:xfrm>
            <a:off x="6392295" y="4185139"/>
            <a:ext cx="2647648" cy="1025922"/>
          </a:xfrm>
          <a:prstGeom prst="rect">
            <a:avLst/>
          </a:prstGeom>
          <a:solidFill>
            <a:schemeClr val="accent5">
              <a:lumMod val="20000"/>
              <a:lumOff val="80000"/>
            </a:schemeClr>
          </a:solidFill>
        </p:spPr>
        <p:txBody>
          <a:bodyPr wrap="none" lIns="0" tIns="0" rIns="0" bIns="0" rtlCol="0">
            <a:spAutoFit/>
          </a:bodyPr>
          <a:lstStyle>
            <a:defPPr>
              <a:defRPr lang="en-US"/>
            </a:defPPr>
            <a:lvl1pPr algn="ctr">
              <a:lnSpc>
                <a:spcPts val="2000"/>
              </a:lnSpc>
              <a:buSzPct val="80000"/>
              <a:defRPr sz="2000" b="1"/>
            </a:lvl1pPr>
          </a:lstStyle>
          <a:p>
            <a:r>
              <a:rPr lang="en-US" b="0" dirty="0"/>
              <a:t>0.5 bag/</a:t>
            </a:r>
            <a:r>
              <a:rPr lang="en-US" b="0" dirty="0" err="1"/>
              <a:t>sq</a:t>
            </a:r>
            <a:r>
              <a:rPr lang="en-US" b="0" dirty="0"/>
              <a:t> </a:t>
            </a:r>
            <a:r>
              <a:rPr lang="en-US" b="0" dirty="0" err="1"/>
              <a:t>ft</a:t>
            </a:r>
            <a:r>
              <a:rPr lang="en-US" b="0" dirty="0"/>
              <a:t> x 2,000 </a:t>
            </a:r>
            <a:r>
              <a:rPr lang="en-US" b="0" dirty="0" err="1"/>
              <a:t>sq</a:t>
            </a:r>
            <a:r>
              <a:rPr lang="en-US" b="0" dirty="0"/>
              <a:t> </a:t>
            </a:r>
            <a:r>
              <a:rPr lang="en-US" b="0" dirty="0" err="1"/>
              <a:t>ft</a:t>
            </a:r>
            <a:endParaRPr lang="en-US" b="0" dirty="0"/>
          </a:p>
          <a:p>
            <a:r>
              <a:rPr lang="en-US" b="0" dirty="0"/>
              <a:t>x</a:t>
            </a:r>
          </a:p>
          <a:p>
            <a:r>
              <a:rPr lang="en-US" b="0" dirty="0"/>
              <a:t>Rs 400 per bag</a:t>
            </a:r>
          </a:p>
          <a:p>
            <a:r>
              <a:rPr lang="en-US" b="0" dirty="0"/>
              <a:t>=Rs 400,000</a:t>
            </a:r>
          </a:p>
        </p:txBody>
      </p:sp>
      <p:grpSp>
        <p:nvGrpSpPr>
          <p:cNvPr id="33" name="Group 32"/>
          <p:cNvGrpSpPr/>
          <p:nvPr/>
        </p:nvGrpSpPr>
        <p:grpSpPr>
          <a:xfrm>
            <a:off x="955433" y="5119241"/>
            <a:ext cx="2590800" cy="895393"/>
            <a:chOff x="1037494" y="5177856"/>
            <a:chExt cx="2590800" cy="895393"/>
          </a:xfrm>
        </p:grpSpPr>
        <p:sp>
          <p:nvSpPr>
            <p:cNvPr id="34" name="Right Brace 33"/>
            <p:cNvSpPr/>
            <p:nvPr/>
          </p:nvSpPr>
          <p:spPr>
            <a:xfrm rot="5400000">
              <a:off x="2170196" y="4254591"/>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TextBox 34"/>
            <p:cNvSpPr txBox="1"/>
            <p:nvPr/>
          </p:nvSpPr>
          <p:spPr>
            <a:xfrm>
              <a:off x="1475064" y="5673139"/>
              <a:ext cx="1718740" cy="400110"/>
            </a:xfrm>
            <a:prstGeom prst="rect">
              <a:avLst/>
            </a:prstGeom>
            <a:noFill/>
          </p:spPr>
          <p:txBody>
            <a:bodyPr wrap="none" rtlCol="0">
              <a:spAutoFit/>
            </a:bodyPr>
            <a:lstStyle/>
            <a:p>
              <a:pPr algn="ctr">
                <a:buSzPct val="80000"/>
              </a:pPr>
              <a:r>
                <a:rPr lang="en-US" sz="2000" b="1" dirty="0" smtClean="0">
                  <a:solidFill>
                    <a:srgbClr val="FF0000"/>
                  </a:solidFill>
                </a:rPr>
                <a:t>Rs </a:t>
              </a:r>
              <a:r>
                <a:rPr lang="en-US" sz="2000" b="1" dirty="0">
                  <a:solidFill>
                    <a:srgbClr val="FF0000"/>
                  </a:solidFill>
                </a:rPr>
                <a:t>125,000 </a:t>
              </a:r>
              <a:r>
                <a:rPr lang="en-US" sz="2000" b="1" dirty="0" smtClean="0">
                  <a:solidFill>
                    <a:srgbClr val="FF0000"/>
                  </a:solidFill>
                </a:rPr>
                <a:t>(U)</a:t>
              </a:r>
              <a:endParaRPr lang="en-US" sz="2000" b="1" dirty="0">
                <a:solidFill>
                  <a:srgbClr val="FF0000"/>
                </a:solidFill>
              </a:endParaRPr>
            </a:p>
          </p:txBody>
        </p:sp>
        <p:sp>
          <p:nvSpPr>
            <p:cNvPr id="59" name="TextBox 58"/>
            <p:cNvSpPr txBox="1"/>
            <p:nvPr/>
          </p:nvSpPr>
          <p:spPr>
            <a:xfrm>
              <a:off x="1917080" y="5177856"/>
              <a:ext cx="830740" cy="400110"/>
            </a:xfrm>
            <a:prstGeom prst="rect">
              <a:avLst/>
            </a:prstGeom>
            <a:noFill/>
          </p:spPr>
          <p:txBody>
            <a:bodyPr wrap="none" rtlCol="0">
              <a:spAutoFit/>
            </a:bodyPr>
            <a:lstStyle/>
            <a:p>
              <a:pPr algn="ctr">
                <a:buSzPct val="80000"/>
              </a:pPr>
              <a:r>
                <a:rPr lang="en-US" sz="2000" b="1" dirty="0" smtClean="0">
                  <a:solidFill>
                    <a:srgbClr val="FF00FF"/>
                  </a:solidFill>
                </a:rPr>
                <a:t>MRV*</a:t>
              </a:r>
              <a:endParaRPr lang="en-US" sz="2000" b="1" dirty="0">
                <a:solidFill>
                  <a:srgbClr val="FF00FF"/>
                </a:solidFill>
              </a:endParaRPr>
            </a:p>
          </p:txBody>
        </p:sp>
      </p:grpSp>
      <p:grpSp>
        <p:nvGrpSpPr>
          <p:cNvPr id="60" name="Group 59"/>
          <p:cNvGrpSpPr/>
          <p:nvPr/>
        </p:nvGrpSpPr>
        <p:grpSpPr>
          <a:xfrm>
            <a:off x="5251937" y="5126776"/>
            <a:ext cx="2590800" cy="900215"/>
            <a:chOff x="5392613" y="5185391"/>
            <a:chExt cx="2590800" cy="900215"/>
          </a:xfrm>
        </p:grpSpPr>
        <p:sp>
          <p:nvSpPr>
            <p:cNvPr id="61" name="Right Brace 60"/>
            <p:cNvSpPr/>
            <p:nvPr/>
          </p:nvSpPr>
          <p:spPr>
            <a:xfrm rot="5400000">
              <a:off x="6525315" y="4264889"/>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2" name="TextBox 61"/>
            <p:cNvSpPr txBox="1"/>
            <p:nvPr/>
          </p:nvSpPr>
          <p:spPr>
            <a:xfrm>
              <a:off x="5957966" y="5685496"/>
              <a:ext cx="1588897" cy="400110"/>
            </a:xfrm>
            <a:prstGeom prst="rect">
              <a:avLst/>
            </a:prstGeom>
            <a:noFill/>
          </p:spPr>
          <p:txBody>
            <a:bodyPr wrap="none" rtlCol="0">
              <a:spAutoFit/>
            </a:bodyPr>
            <a:lstStyle/>
            <a:p>
              <a:pPr algn="ctr">
                <a:buSzPct val="80000"/>
              </a:pPr>
              <a:r>
                <a:rPr lang="en-US" sz="2000" b="1" dirty="0" smtClean="0">
                  <a:solidFill>
                    <a:srgbClr val="FF0000"/>
                  </a:solidFill>
                </a:rPr>
                <a:t>Rs </a:t>
              </a:r>
              <a:r>
                <a:rPr lang="en-US" sz="2000" b="1" smtClean="0">
                  <a:solidFill>
                    <a:srgbClr val="FF0000"/>
                  </a:solidFill>
                </a:rPr>
                <a:t>20,000 (U)</a:t>
              </a:r>
              <a:endParaRPr lang="en-US" sz="2000" b="1" dirty="0">
                <a:solidFill>
                  <a:srgbClr val="FF0000"/>
                </a:solidFill>
              </a:endParaRPr>
            </a:p>
          </p:txBody>
        </p:sp>
        <p:sp>
          <p:nvSpPr>
            <p:cNvPr id="63" name="TextBox 62"/>
            <p:cNvSpPr txBox="1"/>
            <p:nvPr/>
          </p:nvSpPr>
          <p:spPr>
            <a:xfrm>
              <a:off x="6323821" y="5185391"/>
              <a:ext cx="728084" cy="400110"/>
            </a:xfrm>
            <a:prstGeom prst="rect">
              <a:avLst/>
            </a:prstGeom>
            <a:noFill/>
          </p:spPr>
          <p:txBody>
            <a:bodyPr wrap="none" rtlCol="0">
              <a:spAutoFit/>
            </a:bodyPr>
            <a:lstStyle/>
            <a:p>
              <a:pPr algn="ctr">
                <a:buSzPct val="80000"/>
              </a:pPr>
              <a:r>
                <a:rPr lang="en-US" sz="2000" b="1" dirty="0" smtClean="0">
                  <a:solidFill>
                    <a:srgbClr val="FF00FF"/>
                  </a:solidFill>
                </a:rPr>
                <a:t>MUV</a:t>
              </a:r>
              <a:endParaRPr lang="en-US" sz="2000" b="1" dirty="0">
                <a:solidFill>
                  <a:srgbClr val="FF00FF"/>
                </a:solidFill>
              </a:endParaRPr>
            </a:p>
          </p:txBody>
        </p:sp>
      </p:grpSp>
      <p:grpSp>
        <p:nvGrpSpPr>
          <p:cNvPr id="64" name="Group 63"/>
          <p:cNvGrpSpPr/>
          <p:nvPr/>
        </p:nvGrpSpPr>
        <p:grpSpPr>
          <a:xfrm>
            <a:off x="2276623" y="5777259"/>
            <a:ext cx="4206240" cy="924594"/>
            <a:chOff x="2276623" y="5824151"/>
            <a:chExt cx="4206240" cy="924594"/>
          </a:xfrm>
        </p:grpSpPr>
        <p:sp>
          <p:nvSpPr>
            <p:cNvPr id="65" name="Right Brace 64"/>
            <p:cNvSpPr/>
            <p:nvPr/>
          </p:nvSpPr>
          <p:spPr>
            <a:xfrm rot="5400000">
              <a:off x="4217045" y="4134981"/>
              <a:ext cx="325396" cy="420624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6" name="TextBox 65"/>
            <p:cNvSpPr txBox="1"/>
            <p:nvPr/>
          </p:nvSpPr>
          <p:spPr>
            <a:xfrm>
              <a:off x="3341077" y="6348635"/>
              <a:ext cx="2013935" cy="400110"/>
            </a:xfrm>
            <a:prstGeom prst="rect">
              <a:avLst/>
            </a:prstGeom>
            <a:noFill/>
          </p:spPr>
          <p:txBody>
            <a:bodyPr wrap="square" rtlCol="0">
              <a:spAutoFit/>
            </a:bodyPr>
            <a:lstStyle/>
            <a:p>
              <a:pPr algn="ctr">
                <a:buSzPct val="80000"/>
              </a:pPr>
              <a:r>
                <a:rPr lang="en-US" sz="2000" b="1" dirty="0" smtClean="0">
                  <a:solidFill>
                    <a:srgbClr val="FF0000"/>
                  </a:solidFill>
                </a:rPr>
                <a:t>Rs 145,000 (U)</a:t>
              </a:r>
              <a:endParaRPr lang="en-US" sz="2000" b="1" dirty="0">
                <a:solidFill>
                  <a:srgbClr val="FF0000"/>
                </a:solidFill>
              </a:endParaRPr>
            </a:p>
          </p:txBody>
        </p:sp>
        <p:sp>
          <p:nvSpPr>
            <p:cNvPr id="67" name="TextBox 66"/>
            <p:cNvSpPr txBox="1"/>
            <p:nvPr/>
          </p:nvSpPr>
          <p:spPr>
            <a:xfrm>
              <a:off x="3739866" y="5824151"/>
              <a:ext cx="1229567" cy="400110"/>
            </a:xfrm>
            <a:prstGeom prst="rect">
              <a:avLst/>
            </a:prstGeom>
            <a:noFill/>
          </p:spPr>
          <p:txBody>
            <a:bodyPr wrap="none" rtlCol="0">
              <a:spAutoFit/>
            </a:bodyPr>
            <a:lstStyle/>
            <a:p>
              <a:pPr algn="ctr">
                <a:buSzPct val="80000"/>
              </a:pPr>
              <a:r>
                <a:rPr lang="en-US" sz="2000" b="1" dirty="0" smtClean="0"/>
                <a:t>Net Effect</a:t>
              </a:r>
              <a:endParaRPr lang="en-US" sz="2000" b="1" dirty="0"/>
            </a:p>
          </p:txBody>
        </p:sp>
      </p:grpSp>
      <p:grpSp>
        <p:nvGrpSpPr>
          <p:cNvPr id="68" name="Group 67"/>
          <p:cNvGrpSpPr/>
          <p:nvPr/>
        </p:nvGrpSpPr>
        <p:grpSpPr>
          <a:xfrm>
            <a:off x="605902" y="2895600"/>
            <a:ext cx="3330404" cy="1188205"/>
            <a:chOff x="687963" y="3012830"/>
            <a:chExt cx="3330404" cy="1188205"/>
          </a:xfrm>
        </p:grpSpPr>
        <p:sp>
          <p:nvSpPr>
            <p:cNvPr id="69" name="TextBox 68"/>
            <p:cNvSpPr txBox="1"/>
            <p:nvPr/>
          </p:nvSpPr>
          <p:spPr>
            <a:xfrm>
              <a:off x="976719" y="3012830"/>
              <a:ext cx="2797003" cy="400110"/>
            </a:xfrm>
            <a:prstGeom prst="rect">
              <a:avLst/>
            </a:prstGeom>
            <a:noFill/>
          </p:spPr>
          <p:txBody>
            <a:bodyPr wrap="square" rtlCol="0">
              <a:spAutoFit/>
            </a:bodyPr>
            <a:lstStyle/>
            <a:p>
              <a:pPr algn="ctr">
                <a:buSzPct val="80000"/>
              </a:pPr>
              <a:r>
                <a:rPr lang="en-US" sz="2000" b="1" dirty="0" smtClean="0">
                  <a:solidFill>
                    <a:srgbClr val="C00000"/>
                  </a:solidFill>
                </a:rPr>
                <a:t>Material Purchased</a:t>
              </a:r>
              <a:endParaRPr lang="en-US" sz="2000" b="1" dirty="0">
                <a:solidFill>
                  <a:srgbClr val="C00000"/>
                </a:solidFill>
              </a:endParaRPr>
            </a:p>
          </p:txBody>
        </p:sp>
        <p:grpSp>
          <p:nvGrpSpPr>
            <p:cNvPr id="70" name="Group 69"/>
            <p:cNvGrpSpPr/>
            <p:nvPr/>
          </p:nvGrpSpPr>
          <p:grpSpPr>
            <a:xfrm>
              <a:off x="687963" y="3452250"/>
              <a:ext cx="3330404" cy="748785"/>
              <a:chOff x="347996" y="3592539"/>
              <a:chExt cx="3330404" cy="748785"/>
            </a:xfrm>
          </p:grpSpPr>
          <p:sp>
            <p:nvSpPr>
              <p:cNvPr id="71" name="Rectangle 70"/>
              <p:cNvSpPr/>
              <p:nvPr/>
            </p:nvSpPr>
            <p:spPr>
              <a:xfrm>
                <a:off x="347996"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348943" y="3633874"/>
                <a:ext cx="1403846"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a:solidFill>
                      <a:srgbClr val="C00000"/>
                    </a:solidFill>
                  </a:rPr>
                  <a:t>Actual Rate</a:t>
                </a:r>
              </a:p>
            </p:txBody>
          </p:sp>
          <p:sp>
            <p:nvSpPr>
              <p:cNvPr id="73" name="TextBox 72"/>
              <p:cNvSpPr txBox="1"/>
              <p:nvPr/>
            </p:nvSpPr>
            <p:spPr>
              <a:xfrm>
                <a:off x="2365769" y="3648827"/>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grpSp>
        <p:nvGrpSpPr>
          <p:cNvPr id="74" name="Group 73"/>
          <p:cNvGrpSpPr/>
          <p:nvPr/>
        </p:nvGrpSpPr>
        <p:grpSpPr>
          <a:xfrm>
            <a:off x="4689233" y="2895600"/>
            <a:ext cx="3351430" cy="1200969"/>
            <a:chOff x="4689233" y="3012830"/>
            <a:chExt cx="3351430" cy="1200969"/>
          </a:xfrm>
        </p:grpSpPr>
        <p:sp>
          <p:nvSpPr>
            <p:cNvPr id="75" name="TextBox 74"/>
            <p:cNvSpPr txBox="1"/>
            <p:nvPr/>
          </p:nvSpPr>
          <p:spPr>
            <a:xfrm>
              <a:off x="5023340" y="3012830"/>
              <a:ext cx="2797003" cy="400110"/>
            </a:xfrm>
            <a:prstGeom prst="rect">
              <a:avLst/>
            </a:prstGeom>
            <a:noFill/>
          </p:spPr>
          <p:txBody>
            <a:bodyPr wrap="square" rtlCol="0">
              <a:spAutoFit/>
            </a:bodyPr>
            <a:lstStyle/>
            <a:p>
              <a:pPr algn="ctr">
                <a:buSzPct val="80000"/>
              </a:pPr>
              <a:r>
                <a:rPr lang="en-US" sz="2000" b="1" dirty="0" smtClean="0">
                  <a:solidFill>
                    <a:srgbClr val="C00000"/>
                  </a:solidFill>
                </a:rPr>
                <a:t>Material Used</a:t>
              </a:r>
              <a:endParaRPr lang="en-US" sz="2000" b="1" dirty="0">
                <a:solidFill>
                  <a:srgbClr val="C00000"/>
                </a:solidFill>
              </a:endParaRPr>
            </a:p>
          </p:txBody>
        </p:sp>
        <p:grpSp>
          <p:nvGrpSpPr>
            <p:cNvPr id="76" name="Group 75"/>
            <p:cNvGrpSpPr/>
            <p:nvPr/>
          </p:nvGrpSpPr>
          <p:grpSpPr>
            <a:xfrm>
              <a:off x="4689233" y="3452250"/>
              <a:ext cx="3351430" cy="761549"/>
              <a:chOff x="4953000" y="3592539"/>
              <a:chExt cx="3351430" cy="761549"/>
            </a:xfrm>
          </p:grpSpPr>
          <p:sp>
            <p:nvSpPr>
              <p:cNvPr id="77" name="Rectangle 76"/>
              <p:cNvSpPr/>
              <p:nvPr/>
            </p:nvSpPr>
            <p:spPr>
              <a:xfrm>
                <a:off x="4953000"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p:cNvSpPr txBox="1"/>
              <p:nvPr/>
            </p:nvSpPr>
            <p:spPr>
              <a:xfrm>
                <a:off x="4970586" y="3658215"/>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sp>
            <p:nvSpPr>
              <p:cNvPr id="79" name="TextBox 78"/>
              <p:cNvSpPr txBox="1"/>
              <p:nvPr/>
            </p:nvSpPr>
            <p:spPr>
              <a:xfrm>
                <a:off x="7233689" y="3661591"/>
                <a:ext cx="1070741" cy="692497"/>
              </a:xfrm>
              <a:prstGeom prst="rect">
                <a:avLst/>
              </a:prstGeom>
              <a:noFill/>
            </p:spPr>
            <p:txBody>
              <a:bodyPr wrap="none" tIns="0" bIns="0" rtlCol="0">
                <a:spAutoFit/>
              </a:bodyPr>
              <a:lstStyle/>
              <a:p>
                <a:pPr algn="ctr">
                  <a:lnSpc>
                    <a:spcPts val="1800"/>
                  </a:lnSpc>
                  <a:buSzPct val="80000"/>
                </a:pPr>
                <a:r>
                  <a:rPr lang="en-US" sz="2000" b="1" dirty="0" err="1">
                    <a:solidFill>
                      <a:srgbClr val="006F96"/>
                    </a:solidFill>
                  </a:rPr>
                  <a:t>Std</a:t>
                </a:r>
                <a:r>
                  <a:rPr lang="en-US" sz="2000" b="1" dirty="0">
                    <a:solidFill>
                      <a:srgbClr val="006F96"/>
                    </a:solidFill>
                  </a:rPr>
                  <a:t> </a:t>
                </a:r>
                <a:r>
                  <a:rPr lang="en-US" sz="2000" b="1" dirty="0" err="1">
                    <a:solidFill>
                      <a:srgbClr val="006F96"/>
                    </a:solidFill>
                  </a:rPr>
                  <a:t>Qty</a:t>
                </a:r>
                <a:endParaRPr lang="en-US" sz="2000" b="1" dirty="0">
                  <a:solidFill>
                    <a:srgbClr val="006F96"/>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sp>
        <p:nvSpPr>
          <p:cNvPr id="80" name="TextBox 79"/>
          <p:cNvSpPr txBox="1"/>
          <p:nvPr/>
        </p:nvSpPr>
        <p:spPr>
          <a:xfrm>
            <a:off x="4202346" y="4190848"/>
            <a:ext cx="2106346" cy="1025922"/>
          </a:xfrm>
          <a:prstGeom prst="rect">
            <a:avLst/>
          </a:prstGeom>
          <a:solidFill>
            <a:schemeClr val="accent5">
              <a:lumMod val="20000"/>
              <a:lumOff val="80000"/>
            </a:schemeClr>
          </a:solidFill>
        </p:spPr>
        <p:txBody>
          <a:bodyPr wrap="none" lIns="0" tIns="0" rIns="0" bIns="0" rtlCol="0">
            <a:spAutoFit/>
          </a:bodyPr>
          <a:lstStyle>
            <a:defPPr>
              <a:defRPr lang="en-US"/>
            </a:defPPr>
            <a:lvl1pPr algn="ctr">
              <a:lnSpc>
                <a:spcPts val="2000"/>
              </a:lnSpc>
              <a:buSzPct val="80000"/>
              <a:defRPr sz="2000" b="1"/>
            </a:lvl1pPr>
          </a:lstStyle>
          <a:p>
            <a:r>
              <a:rPr lang="en-US" b="0" dirty="0"/>
              <a:t>100+1,200-250 bags</a:t>
            </a:r>
          </a:p>
          <a:p>
            <a:r>
              <a:rPr lang="en-US" b="0" dirty="0"/>
              <a:t>x</a:t>
            </a:r>
          </a:p>
          <a:p>
            <a:r>
              <a:rPr lang="en-US" b="0" dirty="0"/>
              <a:t>Rs 400 per bag</a:t>
            </a:r>
          </a:p>
          <a:p>
            <a:r>
              <a:rPr lang="en-US" b="0" dirty="0"/>
              <a:t>=Rs 420,000</a:t>
            </a:r>
          </a:p>
        </p:txBody>
      </p:sp>
      <p:grpSp>
        <p:nvGrpSpPr>
          <p:cNvPr id="8" name="Group 7"/>
          <p:cNvGrpSpPr/>
          <p:nvPr/>
        </p:nvGrpSpPr>
        <p:grpSpPr>
          <a:xfrm>
            <a:off x="323187" y="4179479"/>
            <a:ext cx="1277013" cy="743041"/>
            <a:chOff x="323187" y="4179479"/>
            <a:chExt cx="1277013" cy="743041"/>
          </a:xfrm>
        </p:grpSpPr>
        <p:sp>
          <p:nvSpPr>
            <p:cNvPr id="6" name="Double Bracket 5"/>
            <p:cNvSpPr/>
            <p:nvPr/>
          </p:nvSpPr>
          <p:spPr>
            <a:xfrm>
              <a:off x="323187" y="4179479"/>
              <a:ext cx="515013" cy="735109"/>
            </a:xfrm>
            <a:prstGeom prst="bracketPair">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Double Bracket 36"/>
            <p:cNvSpPr/>
            <p:nvPr/>
          </p:nvSpPr>
          <p:spPr>
            <a:xfrm>
              <a:off x="960120" y="4191000"/>
              <a:ext cx="640080" cy="731520"/>
            </a:xfrm>
            <a:prstGeom prst="bracketPair">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 name="TextBox 3"/>
          <p:cNvSpPr txBox="1"/>
          <p:nvPr/>
        </p:nvSpPr>
        <p:spPr>
          <a:xfrm>
            <a:off x="-7817" y="6083328"/>
            <a:ext cx="4098891" cy="784830"/>
          </a:xfrm>
          <a:prstGeom prst="rect">
            <a:avLst/>
          </a:prstGeom>
          <a:noFill/>
        </p:spPr>
        <p:txBody>
          <a:bodyPr wrap="square" rtlCol="0">
            <a:spAutoFit/>
          </a:bodyPr>
          <a:lstStyle/>
          <a:p>
            <a:pPr marL="115888" indent="-115888">
              <a:lnSpc>
                <a:spcPts val="1800"/>
              </a:lnSpc>
            </a:pPr>
            <a:r>
              <a:rPr lang="en-US" sz="1600" b="1" dirty="0" smtClean="0">
                <a:solidFill>
                  <a:srgbClr val="FF00FF"/>
                </a:solidFill>
              </a:rPr>
              <a:t>*</a:t>
            </a:r>
            <a:r>
              <a:rPr lang="en-US" sz="1600" dirty="0" smtClean="0"/>
              <a:t>In this case, the formula</a:t>
            </a:r>
          </a:p>
          <a:p>
            <a:pPr marL="115888">
              <a:lnSpc>
                <a:spcPts val="1800"/>
              </a:lnSpc>
            </a:pPr>
            <a:r>
              <a:rPr lang="en-US" sz="1600" dirty="0" smtClean="0"/>
              <a:t>MRV </a:t>
            </a:r>
            <a:r>
              <a:rPr lang="en-US" sz="1600" dirty="0"/>
              <a:t>= AQ x (SR-AR</a:t>
            </a:r>
            <a:r>
              <a:rPr lang="en-US" sz="1600" dirty="0" smtClean="0"/>
              <a:t>) will be difficult to </a:t>
            </a:r>
          </a:p>
          <a:p>
            <a:pPr marL="115888">
              <a:lnSpc>
                <a:spcPts val="1800"/>
              </a:lnSpc>
            </a:pPr>
            <a:r>
              <a:rPr lang="en-US" sz="1600" dirty="0" smtClean="0"/>
              <a:t>apply; template recommended; see next slide</a:t>
            </a:r>
            <a:endParaRPr lang="en-US" sz="1600" dirty="0"/>
          </a:p>
        </p:txBody>
      </p:sp>
    </p:spTree>
    <p:extLst>
      <p:ext uri="{BB962C8B-B14F-4D97-AF65-F5344CB8AC3E}">
        <p14:creationId xmlns:p14="http://schemas.microsoft.com/office/powerpoint/2010/main" val="2485524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0"/>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3"/>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30" grpId="0" animBg="1"/>
      <p:bldP spid="31" grpId="0" animBg="1"/>
      <p:bldP spid="32" grpId="0" animBg="1"/>
      <p:bldP spid="80" grpId="0" animBg="1"/>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4482"/>
            <a:ext cx="9089201" cy="731520"/>
          </a:xfrm>
        </p:spPr>
        <p:txBody>
          <a:bodyPr lIns="182880" tIns="0" rIns="0" bIns="0" anchor="ctr" anchorCtr="0">
            <a:normAutofit/>
          </a:bodyPr>
          <a:lstStyle/>
          <a:p>
            <a:pPr algn="l">
              <a:lnSpc>
                <a:spcPts val="2200"/>
              </a:lnSpc>
            </a:pPr>
            <a:r>
              <a:rPr lang="en-US" sz="2800" b="1" dirty="0" smtClean="0">
                <a:solidFill>
                  <a:srgbClr val="FF0000"/>
                </a:solidFill>
              </a:rPr>
              <a:t>Variance </a:t>
            </a:r>
            <a:r>
              <a:rPr lang="en-US" sz="2800" b="1" dirty="0">
                <a:solidFill>
                  <a:srgbClr val="FF0000"/>
                </a:solidFill>
              </a:rPr>
              <a:t>Analysis (Material) </a:t>
            </a:r>
            <a:r>
              <a:rPr lang="en-US" sz="2800" b="1" dirty="0">
                <a:solidFill>
                  <a:srgbClr val="C00000"/>
                </a:solidFill>
              </a:rPr>
              <a:t>– </a:t>
            </a:r>
            <a:r>
              <a:rPr lang="en-US" sz="2400" b="1" i="1" dirty="0">
                <a:solidFill>
                  <a:srgbClr val="C00000"/>
                </a:solidFill>
              </a:rPr>
              <a:t>considering the Material </a:t>
            </a:r>
            <a:r>
              <a:rPr lang="en-US" sz="2400" b="1" i="1" dirty="0" smtClean="0">
                <a:solidFill>
                  <a:srgbClr val="C00000"/>
                </a:solidFill>
              </a:rPr>
              <a:t>Held in Stock, Material Purchased, Material Used &amp; </a:t>
            </a:r>
            <a:r>
              <a:rPr lang="en-US" sz="2400" b="1" i="1" smtClean="0">
                <a:solidFill>
                  <a:srgbClr val="C00000"/>
                </a:solidFill>
              </a:rPr>
              <a:t>Material Unused … 1/2</a:t>
            </a:r>
            <a:endParaRPr lang="en-US" sz="2400" b="1" i="1" dirty="0">
              <a:solidFill>
                <a:srgbClr val="C00000"/>
              </a:solidFill>
            </a:endParaRPr>
          </a:p>
        </p:txBody>
      </p:sp>
      <p:cxnSp>
        <p:nvCxnSpPr>
          <p:cNvPr id="7" name="Straight Connector 6"/>
          <p:cNvCxnSpPr/>
          <p:nvPr/>
        </p:nvCxnSpPr>
        <p:spPr>
          <a:xfrm>
            <a:off x="-13855" y="70373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a:xfrm>
            <a:off x="8765900" y="6521903"/>
            <a:ext cx="345441" cy="365125"/>
          </a:xfrm>
        </p:spPr>
        <p:txBody>
          <a:bodyPr/>
          <a:lstStyle/>
          <a:p>
            <a:fld id="{B6F15528-21DE-4FAA-801E-634DDDAF4B2B}" type="slidenum">
              <a:rPr lang="en-US" b="1" smtClean="0">
                <a:solidFill>
                  <a:prstClr val="black"/>
                </a:solidFill>
              </a:rPr>
              <a:pPr/>
              <a:t>26</a:t>
            </a:fld>
            <a:endParaRPr lang="en-US" b="1" dirty="0">
              <a:solidFill>
                <a:prstClr val="black"/>
              </a:solidFill>
            </a:endParaRPr>
          </a:p>
        </p:txBody>
      </p:sp>
      <p:sp>
        <p:nvSpPr>
          <p:cNvPr id="16" name="TextBox 15"/>
          <p:cNvSpPr txBox="1"/>
          <p:nvPr/>
        </p:nvSpPr>
        <p:spPr>
          <a:xfrm>
            <a:off x="125849" y="763012"/>
            <a:ext cx="8877916" cy="2092881"/>
          </a:xfrm>
          <a:prstGeom prst="rect">
            <a:avLst/>
          </a:prstGeom>
          <a:noFill/>
        </p:spPr>
        <p:txBody>
          <a:bodyPr wrap="square" rtlCol="0">
            <a:spAutoFit/>
          </a:bodyPr>
          <a:lstStyle>
            <a:defPPr>
              <a:defRPr lang="en-US"/>
            </a:defPPr>
            <a:lvl1pPr>
              <a:spcBef>
                <a:spcPts val="600"/>
              </a:spcBef>
              <a:defRPr sz="2400" u="sng">
                <a:solidFill>
                  <a:prstClr val="black"/>
                </a:solidFill>
              </a:defRPr>
            </a:lvl1pPr>
          </a:lstStyle>
          <a:p>
            <a:pPr>
              <a:lnSpc>
                <a:spcPts val="2600"/>
              </a:lnSpc>
            </a:pPr>
            <a:r>
              <a:rPr lang="en-US" sz="2000" u="none" dirty="0">
                <a:solidFill>
                  <a:srgbClr val="C00000"/>
                </a:solidFill>
              </a:rPr>
              <a:t>Material: Cement</a:t>
            </a:r>
            <a:r>
              <a:rPr lang="en-US" sz="2000" u="none" dirty="0"/>
              <a:t>      On a certain construction project, first slab with an area of 2,000 </a:t>
            </a:r>
            <a:r>
              <a:rPr lang="en-US" sz="2000" u="none" dirty="0" err="1"/>
              <a:t>sq</a:t>
            </a:r>
            <a:r>
              <a:rPr lang="en-US" sz="2000" u="none" dirty="0"/>
              <a:t> </a:t>
            </a:r>
            <a:r>
              <a:rPr lang="en-US" sz="2000" u="none" dirty="0" err="1"/>
              <a:t>ft</a:t>
            </a:r>
            <a:r>
              <a:rPr lang="en-US" sz="2000" u="none" dirty="0"/>
              <a:t> has been poured.  For this activity, the standard quantities and rates for cement were: 0.5 bag per </a:t>
            </a:r>
            <a:r>
              <a:rPr lang="en-US" sz="2000" u="none" dirty="0" err="1"/>
              <a:t>sq</a:t>
            </a:r>
            <a:r>
              <a:rPr lang="en-US" sz="2000" u="none" dirty="0"/>
              <a:t> </a:t>
            </a:r>
            <a:r>
              <a:rPr lang="en-US" sz="2000" u="none" dirty="0" err="1"/>
              <a:t>ft</a:t>
            </a:r>
            <a:r>
              <a:rPr lang="en-US" sz="2000" u="none" dirty="0"/>
              <a:t>; </a:t>
            </a:r>
            <a:r>
              <a:rPr lang="en-US" sz="2000" u="none" dirty="0" err="1"/>
              <a:t>Rs</a:t>
            </a:r>
            <a:r>
              <a:rPr lang="en-US" sz="2000" u="none" dirty="0"/>
              <a:t> 400 per bag.  1,200 bags were actually </a:t>
            </a:r>
            <a:r>
              <a:rPr lang="en-US" sz="2000" u="none" dirty="0" smtClean="0"/>
              <a:t>purchased @ Rs 500 per bag, </a:t>
            </a:r>
            <a:r>
              <a:rPr lang="en-US" sz="2000" u="none" dirty="0"/>
              <a:t>while 100 bags (purchased previously @ Rs 450) were already in stock.  On completion of pouring, 250 bags remained in the store. Carry out Variance Analysis (find MRV, MUV and Overall Effect on Project Cost Performance</a:t>
            </a:r>
            <a:r>
              <a:rPr lang="en-US" sz="2000" u="none" dirty="0" smtClean="0"/>
              <a:t>)</a:t>
            </a:r>
            <a:r>
              <a:rPr lang="en-US" u="none" dirty="0" smtClean="0"/>
              <a:t>.</a:t>
            </a:r>
            <a:endParaRPr lang="en-US" u="none" dirty="0"/>
          </a:p>
        </p:txBody>
      </p:sp>
      <p:sp>
        <p:nvSpPr>
          <p:cNvPr id="5" name="Footer Placeholder 4"/>
          <p:cNvSpPr>
            <a:spLocks noGrp="1"/>
          </p:cNvSpPr>
          <p:nvPr>
            <p:ph type="ftr" sz="quarter" idx="11"/>
          </p:nvPr>
        </p:nvSpPr>
        <p:spPr>
          <a:xfrm>
            <a:off x="0" y="6518729"/>
            <a:ext cx="1066800" cy="365125"/>
          </a:xfrm>
        </p:spPr>
        <p:txBody>
          <a:bodyPr/>
          <a:lstStyle/>
          <a:p>
            <a:r>
              <a:rPr lang="en-US" dirty="0" err="1" smtClean="0"/>
              <a:t>MEhsanSaeed</a:t>
            </a:r>
            <a:endParaRPr lang="en-US" dirty="0"/>
          </a:p>
        </p:txBody>
      </p:sp>
      <p:sp>
        <p:nvSpPr>
          <p:cNvPr id="30" name="TextBox 29"/>
          <p:cNvSpPr txBox="1"/>
          <p:nvPr/>
        </p:nvSpPr>
        <p:spPr>
          <a:xfrm>
            <a:off x="-13855" y="4196862"/>
            <a:ext cx="2468880" cy="1025922"/>
          </a:xfrm>
          <a:prstGeom prst="rect">
            <a:avLst/>
          </a:prstGeom>
          <a:solidFill>
            <a:srgbClr val="FFFF99"/>
          </a:solidFill>
        </p:spPr>
        <p:txBody>
          <a:bodyPr wrap="square" lIns="0" tIns="0" rIns="0" bIns="0" rtlCol="0">
            <a:spAutoFit/>
          </a:bodyPr>
          <a:lstStyle>
            <a:defPPr>
              <a:defRPr lang="en-US"/>
            </a:defPPr>
            <a:lvl1pPr algn="ctr">
              <a:lnSpc>
                <a:spcPts val="2000"/>
              </a:lnSpc>
              <a:buSzPct val="80000"/>
              <a:defRPr sz="2000" b="1"/>
            </a:lvl1pPr>
          </a:lstStyle>
          <a:p>
            <a:pPr algn="l"/>
            <a:r>
              <a:rPr lang="en-US" b="0" dirty="0" smtClean="0"/>
              <a:t>       100    1,200 </a:t>
            </a:r>
            <a:r>
              <a:rPr lang="en-US" b="0" dirty="0"/>
              <a:t>bags</a:t>
            </a:r>
          </a:p>
          <a:p>
            <a:pPr algn="l"/>
            <a:r>
              <a:rPr lang="en-US" b="0" dirty="0"/>
              <a:t> </a:t>
            </a:r>
            <a:r>
              <a:rPr lang="en-US" b="0" dirty="0" smtClean="0"/>
              <a:t>         x   +    x</a:t>
            </a:r>
            <a:endParaRPr lang="en-US" b="0" dirty="0"/>
          </a:p>
          <a:p>
            <a:pPr algn="l"/>
            <a:r>
              <a:rPr lang="en-US" b="0" dirty="0"/>
              <a:t> </a:t>
            </a:r>
            <a:r>
              <a:rPr lang="en-US" b="0" dirty="0" smtClean="0"/>
              <a:t>Rs  </a:t>
            </a:r>
            <a:r>
              <a:rPr lang="en-US" b="0" dirty="0"/>
              <a:t>450 </a:t>
            </a:r>
            <a:r>
              <a:rPr lang="en-US" b="0" dirty="0" smtClean="0"/>
              <a:t>    500   per </a:t>
            </a:r>
            <a:r>
              <a:rPr lang="en-US" b="0" dirty="0"/>
              <a:t>bag</a:t>
            </a:r>
          </a:p>
          <a:p>
            <a:r>
              <a:rPr lang="en-US" b="0" dirty="0"/>
              <a:t>= Rs 45,000+600,000</a:t>
            </a:r>
          </a:p>
        </p:txBody>
      </p:sp>
      <p:sp>
        <p:nvSpPr>
          <p:cNvPr id="31" name="TextBox 30"/>
          <p:cNvSpPr txBox="1"/>
          <p:nvPr/>
        </p:nvSpPr>
        <p:spPr>
          <a:xfrm>
            <a:off x="2536594" y="4188924"/>
            <a:ext cx="1554480" cy="1005840"/>
          </a:xfrm>
          <a:prstGeom prst="rect">
            <a:avLst/>
          </a:prstGeom>
          <a:solidFill>
            <a:srgbClr val="FFFF99"/>
          </a:solidFill>
        </p:spPr>
        <p:txBody>
          <a:bodyPr wrap="none" lIns="0" tIns="0" rIns="0" bIns="0" rtlCol="0">
            <a:spAutoFit/>
          </a:bodyPr>
          <a:lstStyle>
            <a:defPPr>
              <a:defRPr lang="en-US"/>
            </a:defPPr>
            <a:lvl1pPr algn="ctr">
              <a:lnSpc>
                <a:spcPts val="2000"/>
              </a:lnSpc>
              <a:buSzPct val="80000"/>
              <a:defRPr sz="2000" b="1"/>
            </a:lvl1pPr>
          </a:lstStyle>
          <a:p>
            <a:r>
              <a:rPr lang="en-US" b="0" dirty="0"/>
              <a:t>100+1,200 bags</a:t>
            </a:r>
          </a:p>
          <a:p>
            <a:r>
              <a:rPr lang="en-US" b="0" dirty="0"/>
              <a:t>x</a:t>
            </a:r>
          </a:p>
          <a:p>
            <a:r>
              <a:rPr lang="en-US" b="0" dirty="0"/>
              <a:t>Rs 400 per bag</a:t>
            </a:r>
          </a:p>
          <a:p>
            <a:r>
              <a:rPr lang="en-US" b="0" dirty="0"/>
              <a:t>=Rs 520,000</a:t>
            </a:r>
          </a:p>
        </p:txBody>
      </p:sp>
      <p:grpSp>
        <p:nvGrpSpPr>
          <p:cNvPr id="33" name="Group 32"/>
          <p:cNvGrpSpPr/>
          <p:nvPr/>
        </p:nvGrpSpPr>
        <p:grpSpPr>
          <a:xfrm>
            <a:off x="955433" y="5119241"/>
            <a:ext cx="2590800" cy="895393"/>
            <a:chOff x="1037494" y="5177856"/>
            <a:chExt cx="2590800" cy="895393"/>
          </a:xfrm>
        </p:grpSpPr>
        <p:sp>
          <p:nvSpPr>
            <p:cNvPr id="34" name="Right Brace 33"/>
            <p:cNvSpPr/>
            <p:nvPr/>
          </p:nvSpPr>
          <p:spPr>
            <a:xfrm rot="5400000">
              <a:off x="2170196" y="4254591"/>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TextBox 34"/>
            <p:cNvSpPr txBox="1"/>
            <p:nvPr/>
          </p:nvSpPr>
          <p:spPr>
            <a:xfrm>
              <a:off x="1475064" y="5673139"/>
              <a:ext cx="1718740" cy="400110"/>
            </a:xfrm>
            <a:prstGeom prst="rect">
              <a:avLst/>
            </a:prstGeom>
            <a:noFill/>
          </p:spPr>
          <p:txBody>
            <a:bodyPr wrap="none" rtlCol="0">
              <a:spAutoFit/>
            </a:bodyPr>
            <a:lstStyle/>
            <a:p>
              <a:pPr algn="ctr">
                <a:buSzPct val="80000"/>
              </a:pPr>
              <a:r>
                <a:rPr lang="en-US" sz="2000" b="1" dirty="0" smtClean="0">
                  <a:solidFill>
                    <a:srgbClr val="FF0000"/>
                  </a:solidFill>
                </a:rPr>
                <a:t>Rs </a:t>
              </a:r>
              <a:r>
                <a:rPr lang="en-US" sz="2000" b="1" dirty="0">
                  <a:solidFill>
                    <a:srgbClr val="FF0000"/>
                  </a:solidFill>
                </a:rPr>
                <a:t>125,000 </a:t>
              </a:r>
              <a:r>
                <a:rPr lang="en-US" sz="2000" b="1" dirty="0" smtClean="0">
                  <a:solidFill>
                    <a:srgbClr val="FF0000"/>
                  </a:solidFill>
                </a:rPr>
                <a:t>(U)</a:t>
              </a:r>
              <a:endParaRPr lang="en-US" sz="2000" b="1" dirty="0">
                <a:solidFill>
                  <a:srgbClr val="FF0000"/>
                </a:solidFill>
              </a:endParaRPr>
            </a:p>
          </p:txBody>
        </p:sp>
        <p:sp>
          <p:nvSpPr>
            <p:cNvPr id="59" name="TextBox 58"/>
            <p:cNvSpPr txBox="1"/>
            <p:nvPr/>
          </p:nvSpPr>
          <p:spPr>
            <a:xfrm>
              <a:off x="1917080" y="5177856"/>
              <a:ext cx="830740" cy="400110"/>
            </a:xfrm>
            <a:prstGeom prst="rect">
              <a:avLst/>
            </a:prstGeom>
            <a:noFill/>
          </p:spPr>
          <p:txBody>
            <a:bodyPr wrap="none" rtlCol="0">
              <a:spAutoFit/>
            </a:bodyPr>
            <a:lstStyle/>
            <a:p>
              <a:pPr algn="ctr">
                <a:buSzPct val="80000"/>
              </a:pPr>
              <a:r>
                <a:rPr lang="en-US" sz="2000" b="1" dirty="0" smtClean="0">
                  <a:solidFill>
                    <a:srgbClr val="FF00FF"/>
                  </a:solidFill>
                </a:rPr>
                <a:t>MRV*</a:t>
              </a:r>
              <a:endParaRPr lang="en-US" sz="2000" b="1" dirty="0">
                <a:solidFill>
                  <a:srgbClr val="FF00FF"/>
                </a:solidFill>
              </a:endParaRPr>
            </a:p>
          </p:txBody>
        </p:sp>
      </p:grpSp>
      <p:grpSp>
        <p:nvGrpSpPr>
          <p:cNvPr id="68" name="Group 67"/>
          <p:cNvGrpSpPr/>
          <p:nvPr/>
        </p:nvGrpSpPr>
        <p:grpSpPr>
          <a:xfrm>
            <a:off x="605902" y="2895600"/>
            <a:ext cx="3330404" cy="1188205"/>
            <a:chOff x="687963" y="3012830"/>
            <a:chExt cx="3330404" cy="1188205"/>
          </a:xfrm>
        </p:grpSpPr>
        <p:sp>
          <p:nvSpPr>
            <p:cNvPr id="69" name="TextBox 68"/>
            <p:cNvSpPr txBox="1"/>
            <p:nvPr/>
          </p:nvSpPr>
          <p:spPr>
            <a:xfrm>
              <a:off x="976719" y="3012830"/>
              <a:ext cx="2797003" cy="400110"/>
            </a:xfrm>
            <a:prstGeom prst="rect">
              <a:avLst/>
            </a:prstGeom>
            <a:noFill/>
          </p:spPr>
          <p:txBody>
            <a:bodyPr wrap="square" rtlCol="0">
              <a:spAutoFit/>
            </a:bodyPr>
            <a:lstStyle/>
            <a:p>
              <a:pPr algn="ctr">
                <a:buSzPct val="80000"/>
              </a:pPr>
              <a:r>
                <a:rPr lang="en-US" sz="2000" b="1" dirty="0" smtClean="0">
                  <a:solidFill>
                    <a:srgbClr val="C00000"/>
                  </a:solidFill>
                </a:rPr>
                <a:t>Material Purchased</a:t>
              </a:r>
              <a:endParaRPr lang="en-US" sz="2000" b="1" dirty="0">
                <a:solidFill>
                  <a:srgbClr val="C00000"/>
                </a:solidFill>
              </a:endParaRPr>
            </a:p>
          </p:txBody>
        </p:sp>
        <p:grpSp>
          <p:nvGrpSpPr>
            <p:cNvPr id="70" name="Group 69"/>
            <p:cNvGrpSpPr/>
            <p:nvPr/>
          </p:nvGrpSpPr>
          <p:grpSpPr>
            <a:xfrm>
              <a:off x="687963" y="3452250"/>
              <a:ext cx="3330404" cy="748785"/>
              <a:chOff x="347996" y="3592539"/>
              <a:chExt cx="3330404" cy="748785"/>
            </a:xfrm>
          </p:grpSpPr>
          <p:sp>
            <p:nvSpPr>
              <p:cNvPr id="71" name="Rectangle 70"/>
              <p:cNvSpPr/>
              <p:nvPr/>
            </p:nvSpPr>
            <p:spPr>
              <a:xfrm>
                <a:off x="347996"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348943" y="3633874"/>
                <a:ext cx="1403846"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a:solidFill>
                      <a:srgbClr val="C00000"/>
                    </a:solidFill>
                  </a:rPr>
                  <a:t>Actual Rate</a:t>
                </a:r>
              </a:p>
            </p:txBody>
          </p:sp>
          <p:sp>
            <p:nvSpPr>
              <p:cNvPr id="73" name="TextBox 72"/>
              <p:cNvSpPr txBox="1"/>
              <p:nvPr/>
            </p:nvSpPr>
            <p:spPr>
              <a:xfrm>
                <a:off x="2365769" y="3648827"/>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grpSp>
        <p:nvGrpSpPr>
          <p:cNvPr id="8" name="Group 7"/>
          <p:cNvGrpSpPr/>
          <p:nvPr/>
        </p:nvGrpSpPr>
        <p:grpSpPr>
          <a:xfrm>
            <a:off x="323187" y="4179479"/>
            <a:ext cx="1277013" cy="743041"/>
            <a:chOff x="323187" y="4179479"/>
            <a:chExt cx="1277013" cy="743041"/>
          </a:xfrm>
        </p:grpSpPr>
        <p:sp>
          <p:nvSpPr>
            <p:cNvPr id="6" name="Double Bracket 5"/>
            <p:cNvSpPr/>
            <p:nvPr/>
          </p:nvSpPr>
          <p:spPr>
            <a:xfrm>
              <a:off x="323187" y="4179479"/>
              <a:ext cx="515013" cy="735109"/>
            </a:xfrm>
            <a:prstGeom prst="bracketPair">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Double Bracket 36"/>
            <p:cNvSpPr/>
            <p:nvPr/>
          </p:nvSpPr>
          <p:spPr>
            <a:xfrm>
              <a:off x="960120" y="4191000"/>
              <a:ext cx="640080" cy="731520"/>
            </a:xfrm>
            <a:prstGeom prst="bracketPair">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 name="TextBox 3"/>
          <p:cNvSpPr txBox="1"/>
          <p:nvPr/>
        </p:nvSpPr>
        <p:spPr>
          <a:xfrm>
            <a:off x="4303900" y="3201795"/>
            <a:ext cx="4791076" cy="1800493"/>
          </a:xfrm>
          <a:prstGeom prst="rect">
            <a:avLst/>
          </a:prstGeom>
          <a:noFill/>
        </p:spPr>
        <p:txBody>
          <a:bodyPr wrap="square" rtlCol="0">
            <a:spAutoFit/>
          </a:bodyPr>
          <a:lstStyle/>
          <a:p>
            <a:pPr marL="115888" indent="-115888"/>
            <a:r>
              <a:rPr lang="en-US" sz="1600" b="1" dirty="0" smtClean="0">
                <a:solidFill>
                  <a:srgbClr val="FF00FF"/>
                </a:solidFill>
              </a:rPr>
              <a:t>*</a:t>
            </a:r>
            <a:r>
              <a:rPr lang="en-US" sz="1600" dirty="0" smtClean="0"/>
              <a:t>If required to use the formula MRV </a:t>
            </a:r>
            <a:r>
              <a:rPr lang="en-US" sz="1600" dirty="0"/>
              <a:t>= AQ x (</a:t>
            </a:r>
            <a:r>
              <a:rPr lang="en-US" sz="1600" dirty="0" smtClean="0"/>
              <a:t>SR-AR), it must be done separately for the opening inventory (MRV1 in this case) and the purchase done (MRV2):</a:t>
            </a:r>
          </a:p>
          <a:p>
            <a:pPr marL="115888">
              <a:spcBef>
                <a:spcPts val="600"/>
              </a:spcBef>
            </a:pPr>
            <a:r>
              <a:rPr lang="en-US" sz="1600" smtClean="0"/>
              <a:t>MRV1 </a:t>
            </a:r>
            <a:r>
              <a:rPr lang="en-US" sz="1600" dirty="0" smtClean="0"/>
              <a:t>= 100 x (400-450) = </a:t>
            </a:r>
            <a:r>
              <a:rPr lang="en-US" sz="1600" dirty="0">
                <a:solidFill>
                  <a:srgbClr val="FF0000"/>
                </a:solidFill>
              </a:rPr>
              <a:t>5</a:t>
            </a:r>
            <a:r>
              <a:rPr lang="en-US" sz="1600" dirty="0" smtClean="0">
                <a:solidFill>
                  <a:srgbClr val="FF0000"/>
                </a:solidFill>
              </a:rPr>
              <a:t>,000 (U)</a:t>
            </a:r>
          </a:p>
          <a:p>
            <a:pPr marL="115888">
              <a:spcBef>
                <a:spcPts val="600"/>
              </a:spcBef>
            </a:pPr>
            <a:r>
              <a:rPr lang="en-US" sz="1600" dirty="0" smtClean="0"/>
              <a:t>MRV2 </a:t>
            </a:r>
            <a:r>
              <a:rPr lang="en-US" sz="1600" dirty="0"/>
              <a:t>= </a:t>
            </a:r>
            <a:r>
              <a:rPr lang="en-US" sz="1600" dirty="0" smtClean="0"/>
              <a:t>1,200 </a:t>
            </a:r>
            <a:r>
              <a:rPr lang="en-US" sz="1600" dirty="0"/>
              <a:t>x (</a:t>
            </a:r>
            <a:r>
              <a:rPr lang="en-US" sz="1600" dirty="0" smtClean="0"/>
              <a:t>400-500</a:t>
            </a:r>
            <a:r>
              <a:rPr lang="en-US" sz="1600" dirty="0"/>
              <a:t>) = </a:t>
            </a:r>
            <a:r>
              <a:rPr lang="en-US" sz="1600" dirty="0" smtClean="0">
                <a:solidFill>
                  <a:srgbClr val="FF0000"/>
                </a:solidFill>
              </a:rPr>
              <a:t>120,000 </a:t>
            </a:r>
            <a:r>
              <a:rPr lang="en-US" sz="1600" dirty="0">
                <a:solidFill>
                  <a:srgbClr val="FF0000"/>
                </a:solidFill>
              </a:rPr>
              <a:t>(U</a:t>
            </a:r>
            <a:r>
              <a:rPr lang="en-US" sz="1600" dirty="0" smtClean="0">
                <a:solidFill>
                  <a:srgbClr val="FF0000"/>
                </a:solidFill>
              </a:rPr>
              <a:t>)</a:t>
            </a:r>
          </a:p>
          <a:p>
            <a:pPr marL="115888">
              <a:spcBef>
                <a:spcPts val="600"/>
              </a:spcBef>
            </a:pPr>
            <a:r>
              <a:rPr lang="en-US" sz="1600" b="1" dirty="0" smtClean="0"/>
              <a:t>MRV </a:t>
            </a:r>
            <a:r>
              <a:rPr lang="en-US" sz="1600" b="1" dirty="0"/>
              <a:t>= </a:t>
            </a:r>
            <a:r>
              <a:rPr lang="en-US" sz="1600" b="1" dirty="0">
                <a:solidFill>
                  <a:srgbClr val="FF0000"/>
                </a:solidFill>
              </a:rPr>
              <a:t>5,000 (U) </a:t>
            </a:r>
            <a:r>
              <a:rPr lang="en-US" sz="1600" b="1" dirty="0" smtClean="0">
                <a:solidFill>
                  <a:srgbClr val="FF0000"/>
                </a:solidFill>
              </a:rPr>
              <a:t>+ </a:t>
            </a:r>
            <a:r>
              <a:rPr lang="en-US" sz="1600" b="1" dirty="0">
                <a:solidFill>
                  <a:srgbClr val="FF0000"/>
                </a:solidFill>
              </a:rPr>
              <a:t>120,000 (U</a:t>
            </a:r>
            <a:r>
              <a:rPr lang="en-US" sz="1600" b="1" dirty="0" smtClean="0">
                <a:solidFill>
                  <a:srgbClr val="FF0000"/>
                </a:solidFill>
              </a:rPr>
              <a:t>)</a:t>
            </a:r>
            <a:r>
              <a:rPr lang="en-US" sz="1600" b="1" dirty="0" smtClean="0"/>
              <a:t> </a:t>
            </a:r>
            <a:r>
              <a:rPr lang="en-US" sz="1600" b="1" dirty="0"/>
              <a:t>= </a:t>
            </a:r>
            <a:r>
              <a:rPr lang="en-US" sz="1600" b="1" dirty="0" smtClean="0">
                <a:solidFill>
                  <a:srgbClr val="FF0000"/>
                </a:solidFill>
              </a:rPr>
              <a:t>125,000 </a:t>
            </a:r>
            <a:r>
              <a:rPr lang="en-US" sz="1600" b="1" dirty="0">
                <a:solidFill>
                  <a:srgbClr val="FF0000"/>
                </a:solidFill>
              </a:rPr>
              <a:t>(U)</a:t>
            </a:r>
          </a:p>
        </p:txBody>
      </p:sp>
    </p:spTree>
    <p:extLst>
      <p:ext uri="{BB962C8B-B14F-4D97-AF65-F5344CB8AC3E}">
        <p14:creationId xmlns:p14="http://schemas.microsoft.com/office/powerpoint/2010/main" val="4275212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35317"/>
            <a:ext cx="9089201" cy="533400"/>
          </a:xfrm>
        </p:spPr>
        <p:txBody>
          <a:bodyPr lIns="182880" tIns="0" rIns="0" bIns="0" anchor="b" anchorCtr="0">
            <a:normAutofit/>
          </a:bodyPr>
          <a:lstStyle/>
          <a:p>
            <a:pPr algn="l"/>
            <a:r>
              <a:rPr lang="en-US" sz="2800" b="1" dirty="0" smtClean="0">
                <a:solidFill>
                  <a:srgbClr val="FF0000"/>
                </a:solidFill>
              </a:rPr>
              <a:t>Variance Analysis (Labour)</a:t>
            </a:r>
            <a:endParaRPr lang="en-US" sz="2800" b="1" dirty="0">
              <a:solidFill>
                <a:srgbClr val="FF0000"/>
              </a:solidFill>
            </a:endParaRPr>
          </a:p>
        </p:txBody>
      </p:sp>
      <p:cxnSp>
        <p:nvCxnSpPr>
          <p:cNvPr id="7" name="Straight Connector 6"/>
          <p:cNvCxnSpPr/>
          <p:nvPr/>
        </p:nvCxnSpPr>
        <p:spPr>
          <a:xfrm>
            <a:off x="-13855" y="57005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a:xfrm>
            <a:off x="8765901" y="6492875"/>
            <a:ext cx="364244" cy="365125"/>
          </a:xfrm>
        </p:spPr>
        <p:txBody>
          <a:bodyPr/>
          <a:lstStyle/>
          <a:p>
            <a:fld id="{B6F15528-21DE-4FAA-801E-634DDDAF4B2B}" type="slidenum">
              <a:rPr lang="en-US" b="1" smtClean="0">
                <a:solidFill>
                  <a:prstClr val="black"/>
                </a:solidFill>
              </a:rPr>
              <a:pPr/>
              <a:t>27</a:t>
            </a:fld>
            <a:endParaRPr lang="en-US" b="1" dirty="0">
              <a:solidFill>
                <a:prstClr val="black"/>
              </a:solidFill>
            </a:endParaRPr>
          </a:p>
        </p:txBody>
      </p:sp>
      <p:sp>
        <p:nvSpPr>
          <p:cNvPr id="16" name="TextBox 15"/>
          <p:cNvSpPr txBox="1"/>
          <p:nvPr/>
        </p:nvSpPr>
        <p:spPr>
          <a:xfrm>
            <a:off x="233425" y="598025"/>
            <a:ext cx="8532476" cy="2092881"/>
          </a:xfrm>
          <a:prstGeom prst="rect">
            <a:avLst/>
          </a:prstGeom>
          <a:noFill/>
        </p:spPr>
        <p:txBody>
          <a:bodyPr wrap="square" rtlCol="0">
            <a:spAutoFit/>
          </a:bodyPr>
          <a:lstStyle/>
          <a:p>
            <a:pPr>
              <a:lnSpc>
                <a:spcPts val="2600"/>
              </a:lnSpc>
            </a:pPr>
            <a:r>
              <a:rPr lang="en-US" sz="2000" dirty="0" smtClean="0">
                <a:solidFill>
                  <a:prstClr val="black"/>
                </a:solidFill>
              </a:rPr>
              <a:t>On a certain construction project, HR Assignment Plan assigned 200 unskilled workers, on </a:t>
            </a:r>
            <a:r>
              <a:rPr lang="en-US" sz="2000" dirty="0">
                <a:solidFill>
                  <a:prstClr val="black"/>
                </a:solidFill>
              </a:rPr>
              <a:t>a particular activity, </a:t>
            </a:r>
            <a:r>
              <a:rPr lang="en-US" sz="2000" dirty="0" smtClean="0">
                <a:solidFill>
                  <a:prstClr val="black"/>
                </a:solidFill>
              </a:rPr>
              <a:t>for 100 days, on a daily wage of </a:t>
            </a:r>
            <a:r>
              <a:rPr lang="en-US" sz="2000" dirty="0" err="1" smtClean="0">
                <a:solidFill>
                  <a:prstClr val="black"/>
                </a:solidFill>
              </a:rPr>
              <a:t>Rs</a:t>
            </a:r>
            <a:r>
              <a:rPr lang="en-US" sz="2000" dirty="0" smtClean="0">
                <a:solidFill>
                  <a:prstClr val="black"/>
                </a:solidFill>
              </a:rPr>
              <a:t> 500.  Due to countrywide shortage and escalating inflation no worker was available for less than Rs 600 per day, and only 190 workers could be made available.  The activity actually took 80 days to complete. Carry out Variance Analysis </a:t>
            </a:r>
            <a:r>
              <a:rPr lang="en-US" sz="2000" dirty="0"/>
              <a:t>(find </a:t>
            </a:r>
            <a:r>
              <a:rPr lang="en-US" sz="2000" dirty="0" smtClean="0"/>
              <a:t>LRV</a:t>
            </a:r>
            <a:r>
              <a:rPr lang="en-US" sz="2000" dirty="0"/>
              <a:t>, </a:t>
            </a:r>
            <a:r>
              <a:rPr lang="en-US" sz="2000" dirty="0" smtClean="0"/>
              <a:t>LEV </a:t>
            </a:r>
            <a:r>
              <a:rPr lang="en-US" sz="2000" dirty="0"/>
              <a:t>and Overall Effect on Project Cost Performance)</a:t>
            </a:r>
            <a:r>
              <a:rPr lang="en-US" sz="2000" dirty="0" smtClean="0">
                <a:solidFill>
                  <a:prstClr val="black"/>
                </a:solidFill>
              </a:rPr>
              <a:t>.</a:t>
            </a:r>
            <a:endParaRPr lang="en-US" sz="2000" dirty="0">
              <a:solidFill>
                <a:prstClr val="black"/>
              </a:solidFill>
            </a:endParaRPr>
          </a:p>
        </p:txBody>
      </p:sp>
      <p:sp>
        <p:nvSpPr>
          <p:cNvPr id="11" name="Curved Right Arrow 10"/>
          <p:cNvSpPr/>
          <p:nvPr/>
        </p:nvSpPr>
        <p:spPr>
          <a:xfrm>
            <a:off x="105508" y="2935003"/>
            <a:ext cx="464098" cy="1216152"/>
          </a:xfrm>
          <a:prstGeom prst="curvedRightArrow">
            <a:avLst/>
          </a:prstGeom>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Footer Placeholder 4"/>
          <p:cNvSpPr>
            <a:spLocks noGrp="1"/>
          </p:cNvSpPr>
          <p:nvPr>
            <p:ph type="ftr" sz="quarter" idx="11"/>
          </p:nvPr>
        </p:nvSpPr>
        <p:spPr/>
        <p:txBody>
          <a:bodyPr/>
          <a:lstStyle/>
          <a:p>
            <a:r>
              <a:rPr lang="en-US" smtClean="0"/>
              <a:t>MEhsanSaeed</a:t>
            </a:r>
            <a:endParaRPr lang="en-US"/>
          </a:p>
        </p:txBody>
      </p:sp>
      <p:grpSp>
        <p:nvGrpSpPr>
          <p:cNvPr id="4" name="Group 3"/>
          <p:cNvGrpSpPr/>
          <p:nvPr/>
        </p:nvGrpSpPr>
        <p:grpSpPr>
          <a:xfrm>
            <a:off x="605902" y="2759609"/>
            <a:ext cx="7927128" cy="761549"/>
            <a:chOff x="605902" y="2796406"/>
            <a:chExt cx="7927128" cy="761549"/>
          </a:xfrm>
        </p:grpSpPr>
        <p:grpSp>
          <p:nvGrpSpPr>
            <p:cNvPr id="53" name="Group 52"/>
            <p:cNvGrpSpPr/>
            <p:nvPr/>
          </p:nvGrpSpPr>
          <p:grpSpPr>
            <a:xfrm>
              <a:off x="605902" y="2796406"/>
              <a:ext cx="3330404" cy="748785"/>
              <a:chOff x="347996" y="3592539"/>
              <a:chExt cx="3330404" cy="748785"/>
            </a:xfrm>
          </p:grpSpPr>
          <p:sp>
            <p:nvSpPr>
              <p:cNvPr id="54" name="Rectangle 53"/>
              <p:cNvSpPr/>
              <p:nvPr/>
            </p:nvSpPr>
            <p:spPr>
              <a:xfrm>
                <a:off x="347996"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348943" y="3633874"/>
                <a:ext cx="1403846"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a:solidFill>
                      <a:srgbClr val="C00000"/>
                    </a:solidFill>
                  </a:rPr>
                  <a:t>Actual Rate</a:t>
                </a:r>
              </a:p>
            </p:txBody>
          </p:sp>
          <p:sp>
            <p:nvSpPr>
              <p:cNvPr id="56" name="TextBox 55"/>
              <p:cNvSpPr txBox="1"/>
              <p:nvPr/>
            </p:nvSpPr>
            <p:spPr>
              <a:xfrm>
                <a:off x="2365769" y="3648827"/>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nvGrpSpPr>
            <p:cNvPr id="59" name="Group 58"/>
            <p:cNvGrpSpPr/>
            <p:nvPr/>
          </p:nvGrpSpPr>
          <p:grpSpPr>
            <a:xfrm>
              <a:off x="5181600" y="2796406"/>
              <a:ext cx="3351430" cy="761549"/>
              <a:chOff x="5445367" y="3592539"/>
              <a:chExt cx="3351430" cy="761549"/>
            </a:xfrm>
          </p:grpSpPr>
          <p:sp>
            <p:nvSpPr>
              <p:cNvPr id="60" name="Rectangle 59"/>
              <p:cNvSpPr/>
              <p:nvPr/>
            </p:nvSpPr>
            <p:spPr>
              <a:xfrm>
                <a:off x="5445367"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p:cNvSpPr txBox="1"/>
              <p:nvPr/>
            </p:nvSpPr>
            <p:spPr>
              <a:xfrm>
                <a:off x="5462953" y="3658215"/>
                <a:ext cx="130676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a:t>
                </a:r>
                <a:r>
                  <a:rPr lang="en-US" sz="2000" b="1" dirty="0" err="1" smtClean="0">
                    <a:solidFill>
                      <a:srgbClr val="FF0000"/>
                    </a:solidFill>
                  </a:rPr>
                  <a:t>Qty</a:t>
                </a:r>
                <a:endParaRPr lang="en-US" sz="2000" b="1" dirty="0" smtClean="0">
                  <a:solidFill>
                    <a:srgbClr val="FF0000"/>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sp>
            <p:nvSpPr>
              <p:cNvPr id="62" name="TextBox 61"/>
              <p:cNvSpPr txBox="1"/>
              <p:nvPr/>
            </p:nvSpPr>
            <p:spPr>
              <a:xfrm>
                <a:off x="7726056" y="3661591"/>
                <a:ext cx="1070741" cy="692497"/>
              </a:xfrm>
              <a:prstGeom prst="rect">
                <a:avLst/>
              </a:prstGeom>
              <a:noFill/>
            </p:spPr>
            <p:txBody>
              <a:bodyPr wrap="none" tIns="0" bIns="0" rtlCol="0">
                <a:spAutoFit/>
              </a:bodyPr>
              <a:lstStyle/>
              <a:p>
                <a:pPr algn="ctr">
                  <a:lnSpc>
                    <a:spcPts val="1800"/>
                  </a:lnSpc>
                  <a:buSzPct val="80000"/>
                </a:pPr>
                <a:r>
                  <a:rPr lang="en-US" sz="2000" b="1" dirty="0" err="1">
                    <a:solidFill>
                      <a:srgbClr val="006F96"/>
                    </a:solidFill>
                  </a:rPr>
                  <a:t>Std</a:t>
                </a:r>
                <a:r>
                  <a:rPr lang="en-US" sz="2000" b="1" dirty="0">
                    <a:solidFill>
                      <a:srgbClr val="006F96"/>
                    </a:solidFill>
                  </a:rPr>
                  <a:t> </a:t>
                </a:r>
                <a:r>
                  <a:rPr lang="en-US" sz="2000" b="1" dirty="0" err="1">
                    <a:solidFill>
                      <a:srgbClr val="006F96"/>
                    </a:solidFill>
                  </a:rPr>
                  <a:t>Qty</a:t>
                </a:r>
                <a:endParaRPr lang="en-US" sz="2000" b="1" dirty="0">
                  <a:solidFill>
                    <a:srgbClr val="006F96"/>
                  </a:solidFill>
                </a:endParaRP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Rate</a:t>
                </a:r>
              </a:p>
            </p:txBody>
          </p:sp>
        </p:grpSp>
      </p:grpSp>
      <p:grpSp>
        <p:nvGrpSpPr>
          <p:cNvPr id="6" name="Group 5"/>
          <p:cNvGrpSpPr/>
          <p:nvPr/>
        </p:nvGrpSpPr>
        <p:grpSpPr>
          <a:xfrm>
            <a:off x="512175" y="3667694"/>
            <a:ext cx="8074178" cy="761549"/>
            <a:chOff x="512175" y="3704491"/>
            <a:chExt cx="8074178" cy="761549"/>
          </a:xfrm>
        </p:grpSpPr>
        <p:grpSp>
          <p:nvGrpSpPr>
            <p:cNvPr id="63" name="Group 62"/>
            <p:cNvGrpSpPr/>
            <p:nvPr/>
          </p:nvGrpSpPr>
          <p:grpSpPr>
            <a:xfrm>
              <a:off x="512175" y="3704491"/>
              <a:ext cx="3526388" cy="748785"/>
              <a:chOff x="250571" y="3592539"/>
              <a:chExt cx="3526388" cy="748785"/>
            </a:xfrm>
          </p:grpSpPr>
          <p:sp>
            <p:nvSpPr>
              <p:cNvPr id="64" name="Rectangle 63"/>
              <p:cNvSpPr/>
              <p:nvPr/>
            </p:nvSpPr>
            <p:spPr>
              <a:xfrm>
                <a:off x="347996"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250571" y="3633874"/>
                <a:ext cx="1835053"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Effort</a:t>
                </a:r>
              </a:p>
              <a:p>
                <a:pPr algn="ctr">
                  <a:lnSpc>
                    <a:spcPts val="1800"/>
                  </a:lnSpc>
                  <a:buSzPct val="80000"/>
                </a:pPr>
                <a:r>
                  <a:rPr lang="en-US" sz="2000" b="1" dirty="0" smtClean="0"/>
                  <a:t>x</a:t>
                </a:r>
              </a:p>
              <a:p>
                <a:pPr algn="ctr">
                  <a:lnSpc>
                    <a:spcPts val="1800"/>
                  </a:lnSpc>
                  <a:buSzPct val="80000"/>
                </a:pPr>
                <a:r>
                  <a:rPr lang="en-US" sz="2000" b="1" dirty="0">
                    <a:solidFill>
                      <a:srgbClr val="C00000"/>
                    </a:solidFill>
                  </a:rPr>
                  <a:t>Actual </a:t>
                </a:r>
                <a:r>
                  <a:rPr lang="en-US" sz="2000" b="1" dirty="0" smtClean="0">
                    <a:solidFill>
                      <a:srgbClr val="C00000"/>
                    </a:solidFill>
                  </a:rPr>
                  <a:t>Lab Rate</a:t>
                </a:r>
                <a:endParaRPr lang="en-US" sz="2000" b="1" dirty="0">
                  <a:solidFill>
                    <a:srgbClr val="C00000"/>
                  </a:solidFill>
                </a:endParaRPr>
              </a:p>
            </p:txBody>
          </p:sp>
          <p:sp>
            <p:nvSpPr>
              <p:cNvPr id="66" name="TextBox 65"/>
              <p:cNvSpPr txBox="1"/>
              <p:nvPr/>
            </p:nvSpPr>
            <p:spPr>
              <a:xfrm>
                <a:off x="2261351" y="3648827"/>
                <a:ext cx="151560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Effort</a:t>
                </a: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Lab Rate</a:t>
                </a:r>
              </a:p>
            </p:txBody>
          </p:sp>
        </p:grpSp>
        <p:grpSp>
          <p:nvGrpSpPr>
            <p:cNvPr id="67" name="Group 66"/>
            <p:cNvGrpSpPr/>
            <p:nvPr/>
          </p:nvGrpSpPr>
          <p:grpSpPr>
            <a:xfrm>
              <a:off x="5143500" y="3704491"/>
              <a:ext cx="3442853" cy="761549"/>
              <a:chOff x="5403569" y="3592539"/>
              <a:chExt cx="3442853" cy="761549"/>
            </a:xfrm>
          </p:grpSpPr>
          <p:sp>
            <p:nvSpPr>
              <p:cNvPr id="68" name="Rectangle 67"/>
              <p:cNvSpPr/>
              <p:nvPr/>
            </p:nvSpPr>
            <p:spPr>
              <a:xfrm>
                <a:off x="5443509" y="3592539"/>
                <a:ext cx="3330404" cy="731520"/>
              </a:xfrm>
              <a:prstGeom prst="rect">
                <a:avLst/>
              </a:prstGeom>
              <a:solidFill>
                <a:schemeClr val="bg1">
                  <a:lumMod val="8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p:cNvSpPr txBox="1"/>
              <p:nvPr/>
            </p:nvSpPr>
            <p:spPr>
              <a:xfrm>
                <a:off x="5403569" y="3658215"/>
                <a:ext cx="1515608" cy="692497"/>
              </a:xfrm>
              <a:prstGeom prst="rect">
                <a:avLst/>
              </a:prstGeom>
              <a:noFill/>
            </p:spPr>
            <p:txBody>
              <a:bodyPr wrap="none" tIns="0" bIns="0" rtlCol="0">
                <a:spAutoFit/>
              </a:bodyPr>
              <a:lstStyle/>
              <a:p>
                <a:pPr algn="ctr">
                  <a:lnSpc>
                    <a:spcPts val="1800"/>
                  </a:lnSpc>
                  <a:buSzPct val="80000"/>
                </a:pPr>
                <a:r>
                  <a:rPr lang="en-US" sz="2000" b="1" dirty="0" smtClean="0">
                    <a:solidFill>
                      <a:srgbClr val="FF0000"/>
                    </a:solidFill>
                  </a:rPr>
                  <a:t>Actual Effort</a:t>
                </a: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Lab Rate</a:t>
                </a:r>
              </a:p>
            </p:txBody>
          </p:sp>
          <p:sp>
            <p:nvSpPr>
              <p:cNvPr id="70" name="TextBox 69"/>
              <p:cNvSpPr txBox="1"/>
              <p:nvPr/>
            </p:nvSpPr>
            <p:spPr>
              <a:xfrm>
                <a:off x="7344472" y="3661591"/>
                <a:ext cx="1501950" cy="692497"/>
              </a:xfrm>
              <a:prstGeom prst="rect">
                <a:avLst/>
              </a:prstGeom>
              <a:noFill/>
            </p:spPr>
            <p:txBody>
              <a:bodyPr wrap="none" tIns="0" bIns="0" rtlCol="0">
                <a:spAutoFit/>
              </a:bodyPr>
              <a:lstStyle/>
              <a:p>
                <a:pPr algn="ctr">
                  <a:lnSpc>
                    <a:spcPts val="1800"/>
                  </a:lnSpc>
                  <a:buSzPct val="80000"/>
                </a:pPr>
                <a:r>
                  <a:rPr lang="en-US" sz="2000" b="1" dirty="0" err="1">
                    <a:solidFill>
                      <a:srgbClr val="006F96"/>
                    </a:solidFill>
                  </a:rPr>
                  <a:t>Std</a:t>
                </a:r>
                <a:r>
                  <a:rPr lang="en-US" sz="2000" b="1" dirty="0">
                    <a:solidFill>
                      <a:srgbClr val="006F96"/>
                    </a:solidFill>
                  </a:rPr>
                  <a:t> Effort</a:t>
                </a:r>
              </a:p>
              <a:p>
                <a:pPr algn="ctr">
                  <a:lnSpc>
                    <a:spcPts val="1800"/>
                  </a:lnSpc>
                  <a:buSzPct val="80000"/>
                </a:pPr>
                <a:r>
                  <a:rPr lang="en-US" sz="2000" b="1" dirty="0" smtClean="0"/>
                  <a:t>x</a:t>
                </a:r>
              </a:p>
              <a:p>
                <a:pPr algn="ctr">
                  <a:lnSpc>
                    <a:spcPts val="1800"/>
                  </a:lnSpc>
                  <a:buSzPct val="80000"/>
                </a:pPr>
                <a:r>
                  <a:rPr lang="en-US" sz="2000" b="1" dirty="0" err="1">
                    <a:solidFill>
                      <a:srgbClr val="0000FF"/>
                    </a:solidFill>
                  </a:rPr>
                  <a:t>Std</a:t>
                </a:r>
                <a:r>
                  <a:rPr lang="en-US" sz="2000" b="1" dirty="0">
                    <a:solidFill>
                      <a:srgbClr val="0000FF"/>
                    </a:solidFill>
                  </a:rPr>
                  <a:t> Lab Rate</a:t>
                </a:r>
              </a:p>
            </p:txBody>
          </p:sp>
        </p:grpSp>
      </p:grpSp>
      <p:sp>
        <p:nvSpPr>
          <p:cNvPr id="71" name="TextBox 70"/>
          <p:cNvSpPr txBox="1"/>
          <p:nvPr/>
        </p:nvSpPr>
        <p:spPr>
          <a:xfrm>
            <a:off x="33062" y="4551021"/>
            <a:ext cx="2271070" cy="974626"/>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smtClean="0"/>
              <a:t>190x80 man-days</a:t>
            </a:r>
          </a:p>
          <a:p>
            <a:pPr>
              <a:lnSpc>
                <a:spcPts val="1600"/>
              </a:lnSpc>
            </a:pPr>
            <a:r>
              <a:rPr lang="en-US" b="0" dirty="0" smtClean="0"/>
              <a:t>x</a:t>
            </a:r>
          </a:p>
          <a:p>
            <a:r>
              <a:rPr lang="en-US" b="0" dirty="0" err="1" smtClean="0"/>
              <a:t>Rs</a:t>
            </a:r>
            <a:r>
              <a:rPr lang="en-US" b="0" dirty="0" smtClean="0"/>
              <a:t> 600 per man-day</a:t>
            </a:r>
          </a:p>
          <a:p>
            <a:r>
              <a:rPr lang="en-US" b="0" dirty="0" smtClean="0"/>
              <a:t>= Rs 9,120,000</a:t>
            </a:r>
            <a:endParaRPr lang="en-US" b="0" dirty="0"/>
          </a:p>
        </p:txBody>
      </p:sp>
      <p:sp>
        <p:nvSpPr>
          <p:cNvPr id="72" name="TextBox 71"/>
          <p:cNvSpPr txBox="1"/>
          <p:nvPr/>
        </p:nvSpPr>
        <p:spPr>
          <a:xfrm>
            <a:off x="2288647" y="4546728"/>
            <a:ext cx="2286395" cy="974626"/>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smtClean="0"/>
              <a:t>190x80 man-days</a:t>
            </a:r>
            <a:endParaRPr lang="en-US" b="0" dirty="0"/>
          </a:p>
          <a:p>
            <a:pPr>
              <a:lnSpc>
                <a:spcPts val="1600"/>
              </a:lnSpc>
            </a:pPr>
            <a:r>
              <a:rPr lang="en-US" b="0" dirty="0"/>
              <a:t>x</a:t>
            </a:r>
          </a:p>
          <a:p>
            <a:r>
              <a:rPr lang="en-US" b="0" dirty="0" err="1"/>
              <a:t>Rs</a:t>
            </a:r>
            <a:r>
              <a:rPr lang="en-US" b="0" dirty="0"/>
              <a:t> </a:t>
            </a:r>
            <a:r>
              <a:rPr lang="en-US" b="0" dirty="0" smtClean="0"/>
              <a:t>500 </a:t>
            </a:r>
            <a:r>
              <a:rPr lang="en-US" b="0" dirty="0"/>
              <a:t>per </a:t>
            </a:r>
            <a:r>
              <a:rPr lang="en-US" b="0" dirty="0" smtClean="0"/>
              <a:t>man-day</a:t>
            </a:r>
          </a:p>
          <a:p>
            <a:r>
              <a:rPr lang="en-US" b="0" dirty="0" smtClean="0"/>
              <a:t>= Rs 7,600,000</a:t>
            </a:r>
            <a:endParaRPr lang="en-US" b="0" dirty="0"/>
          </a:p>
        </p:txBody>
      </p:sp>
      <p:sp>
        <p:nvSpPr>
          <p:cNvPr id="73" name="TextBox 72"/>
          <p:cNvSpPr txBox="1"/>
          <p:nvPr/>
        </p:nvSpPr>
        <p:spPr>
          <a:xfrm>
            <a:off x="6781405" y="4546728"/>
            <a:ext cx="2286395" cy="974626"/>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a:t>200x100 </a:t>
            </a:r>
            <a:r>
              <a:rPr lang="en-US" b="0" dirty="0" smtClean="0"/>
              <a:t>man-days</a:t>
            </a:r>
            <a:endParaRPr lang="en-US" b="0" dirty="0"/>
          </a:p>
          <a:p>
            <a:pPr>
              <a:lnSpc>
                <a:spcPts val="1600"/>
              </a:lnSpc>
            </a:pPr>
            <a:r>
              <a:rPr lang="en-US" b="0" dirty="0"/>
              <a:t>x</a:t>
            </a:r>
          </a:p>
          <a:p>
            <a:r>
              <a:rPr lang="en-US" b="0" dirty="0" err="1"/>
              <a:t>Rs</a:t>
            </a:r>
            <a:r>
              <a:rPr lang="en-US" b="0" dirty="0"/>
              <a:t> </a:t>
            </a:r>
            <a:r>
              <a:rPr lang="en-US" b="0" dirty="0" smtClean="0"/>
              <a:t>500 </a:t>
            </a:r>
            <a:r>
              <a:rPr lang="en-US" b="0" dirty="0"/>
              <a:t>per </a:t>
            </a:r>
            <a:r>
              <a:rPr lang="en-US" b="0" dirty="0" smtClean="0"/>
              <a:t>man-day</a:t>
            </a:r>
          </a:p>
          <a:p>
            <a:r>
              <a:rPr lang="en-US" b="0" dirty="0" smtClean="0"/>
              <a:t>= </a:t>
            </a:r>
            <a:r>
              <a:rPr lang="en-US" b="0" dirty="0" err="1" smtClean="0"/>
              <a:t>Rs</a:t>
            </a:r>
            <a:r>
              <a:rPr lang="en-US" b="0" dirty="0" smtClean="0"/>
              <a:t> 10,000,000</a:t>
            </a:r>
            <a:endParaRPr lang="en-US" b="0" dirty="0"/>
          </a:p>
        </p:txBody>
      </p:sp>
      <p:grpSp>
        <p:nvGrpSpPr>
          <p:cNvPr id="9" name="Group 8"/>
          <p:cNvGrpSpPr/>
          <p:nvPr/>
        </p:nvGrpSpPr>
        <p:grpSpPr>
          <a:xfrm>
            <a:off x="990600" y="5373403"/>
            <a:ext cx="2590800" cy="814368"/>
            <a:chOff x="1828799" y="5499305"/>
            <a:chExt cx="2590800" cy="814368"/>
          </a:xfrm>
        </p:grpSpPr>
        <p:sp>
          <p:nvSpPr>
            <p:cNvPr id="74" name="Right Brace 73"/>
            <p:cNvSpPr/>
            <p:nvPr/>
          </p:nvSpPr>
          <p:spPr>
            <a:xfrm rot="5400000">
              <a:off x="2961501" y="4552890"/>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TextBox 75"/>
            <p:cNvSpPr txBox="1"/>
            <p:nvPr/>
          </p:nvSpPr>
          <p:spPr>
            <a:xfrm>
              <a:off x="2168587" y="5913563"/>
              <a:ext cx="1914307" cy="400110"/>
            </a:xfrm>
            <a:prstGeom prst="rect">
              <a:avLst/>
            </a:prstGeom>
            <a:noFill/>
          </p:spPr>
          <p:txBody>
            <a:bodyPr wrap="none" rtlCol="0">
              <a:spAutoFit/>
            </a:bodyPr>
            <a:lstStyle/>
            <a:p>
              <a:pPr algn="ctr">
                <a:buSzPct val="80000"/>
              </a:pPr>
              <a:r>
                <a:rPr lang="en-US" sz="2000" b="1" dirty="0" smtClean="0">
                  <a:solidFill>
                    <a:srgbClr val="FF0000"/>
                  </a:solidFill>
                </a:rPr>
                <a:t>Rs 1,520,000 (U)</a:t>
              </a:r>
              <a:endParaRPr lang="en-US" sz="2000" b="1" dirty="0">
                <a:solidFill>
                  <a:srgbClr val="FF0000"/>
                </a:solidFill>
              </a:endParaRPr>
            </a:p>
          </p:txBody>
        </p:sp>
        <p:sp>
          <p:nvSpPr>
            <p:cNvPr id="79" name="TextBox 78"/>
            <p:cNvSpPr txBox="1"/>
            <p:nvPr/>
          </p:nvSpPr>
          <p:spPr>
            <a:xfrm>
              <a:off x="2845695" y="5499305"/>
              <a:ext cx="587084" cy="400110"/>
            </a:xfrm>
            <a:prstGeom prst="rect">
              <a:avLst/>
            </a:prstGeom>
            <a:noFill/>
          </p:spPr>
          <p:txBody>
            <a:bodyPr wrap="none" rtlCol="0">
              <a:spAutoFit/>
            </a:bodyPr>
            <a:lstStyle/>
            <a:p>
              <a:pPr algn="ctr">
                <a:buSzPct val="80000"/>
              </a:pPr>
              <a:r>
                <a:rPr lang="en-US" sz="2000" b="1" dirty="0" smtClean="0">
                  <a:solidFill>
                    <a:srgbClr val="FF00FF"/>
                  </a:solidFill>
                </a:rPr>
                <a:t>LRV</a:t>
              </a:r>
              <a:endParaRPr lang="en-US" sz="2000" b="1" dirty="0">
                <a:solidFill>
                  <a:srgbClr val="FF00FF"/>
                </a:solidFill>
              </a:endParaRPr>
            </a:p>
          </p:txBody>
        </p:sp>
      </p:grpSp>
      <p:grpSp>
        <p:nvGrpSpPr>
          <p:cNvPr id="8" name="Group 7"/>
          <p:cNvGrpSpPr/>
          <p:nvPr/>
        </p:nvGrpSpPr>
        <p:grpSpPr>
          <a:xfrm>
            <a:off x="2297723" y="5930249"/>
            <a:ext cx="4572000" cy="829335"/>
            <a:chOff x="3036425" y="6076890"/>
            <a:chExt cx="4572000" cy="829335"/>
          </a:xfrm>
        </p:grpSpPr>
        <p:sp>
          <p:nvSpPr>
            <p:cNvPr id="77" name="Right Brace 76"/>
            <p:cNvSpPr/>
            <p:nvPr/>
          </p:nvSpPr>
          <p:spPr>
            <a:xfrm rot="5400000">
              <a:off x="5159727" y="4141015"/>
              <a:ext cx="325396" cy="45720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TextBox 77"/>
            <p:cNvSpPr txBox="1"/>
            <p:nvPr/>
          </p:nvSpPr>
          <p:spPr>
            <a:xfrm>
              <a:off x="4322536" y="6506115"/>
              <a:ext cx="2013935" cy="400110"/>
            </a:xfrm>
            <a:prstGeom prst="rect">
              <a:avLst/>
            </a:prstGeom>
            <a:noFill/>
          </p:spPr>
          <p:txBody>
            <a:bodyPr wrap="square" rtlCol="0">
              <a:spAutoFit/>
            </a:bodyPr>
            <a:lstStyle/>
            <a:p>
              <a:pPr algn="ctr">
                <a:buSzPct val="80000"/>
              </a:pPr>
              <a:r>
                <a:rPr lang="en-US" sz="2000" b="1" dirty="0" smtClean="0">
                  <a:solidFill>
                    <a:srgbClr val="009900"/>
                  </a:solidFill>
                </a:rPr>
                <a:t>Rs 880,000 (F)</a:t>
              </a:r>
              <a:endParaRPr lang="en-US" sz="2000" b="1" dirty="0">
                <a:solidFill>
                  <a:srgbClr val="009900"/>
                </a:solidFill>
              </a:endParaRPr>
            </a:p>
          </p:txBody>
        </p:sp>
        <p:sp>
          <p:nvSpPr>
            <p:cNvPr id="81" name="TextBox 80"/>
            <p:cNvSpPr txBox="1"/>
            <p:nvPr/>
          </p:nvSpPr>
          <p:spPr>
            <a:xfrm>
              <a:off x="4702458" y="6076890"/>
              <a:ext cx="1229567" cy="400110"/>
            </a:xfrm>
            <a:prstGeom prst="rect">
              <a:avLst/>
            </a:prstGeom>
            <a:noFill/>
          </p:spPr>
          <p:txBody>
            <a:bodyPr wrap="none" rtlCol="0">
              <a:spAutoFit/>
            </a:bodyPr>
            <a:lstStyle/>
            <a:p>
              <a:pPr algn="ctr">
                <a:buSzPct val="80000"/>
              </a:pPr>
              <a:r>
                <a:rPr lang="en-US" sz="2000" b="1" dirty="0" smtClean="0"/>
                <a:t>Net Effect</a:t>
              </a:r>
              <a:endParaRPr lang="en-US" sz="2000" b="1" dirty="0"/>
            </a:p>
          </p:txBody>
        </p:sp>
      </p:grpSp>
      <p:grpSp>
        <p:nvGrpSpPr>
          <p:cNvPr id="12" name="Group 11"/>
          <p:cNvGrpSpPr/>
          <p:nvPr/>
        </p:nvGrpSpPr>
        <p:grpSpPr>
          <a:xfrm>
            <a:off x="5486400" y="5316213"/>
            <a:ext cx="2590800" cy="819190"/>
            <a:chOff x="4724400" y="5506840"/>
            <a:chExt cx="2590800" cy="819190"/>
          </a:xfrm>
        </p:grpSpPr>
        <p:sp>
          <p:nvSpPr>
            <p:cNvPr id="75" name="Right Brace 74"/>
            <p:cNvSpPr/>
            <p:nvPr/>
          </p:nvSpPr>
          <p:spPr>
            <a:xfrm rot="5400000">
              <a:off x="5857102" y="4563188"/>
              <a:ext cx="325396" cy="2590800"/>
            </a:xfrm>
            <a:prstGeom prst="rightBrace">
              <a:avLst>
                <a:gd name="adj1" fmla="val 5129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TextBox 79"/>
            <p:cNvSpPr txBox="1"/>
            <p:nvPr/>
          </p:nvSpPr>
          <p:spPr>
            <a:xfrm>
              <a:off x="5734155" y="5506840"/>
              <a:ext cx="570990" cy="400110"/>
            </a:xfrm>
            <a:prstGeom prst="rect">
              <a:avLst/>
            </a:prstGeom>
            <a:noFill/>
          </p:spPr>
          <p:txBody>
            <a:bodyPr wrap="none" rtlCol="0">
              <a:spAutoFit/>
            </a:bodyPr>
            <a:lstStyle/>
            <a:p>
              <a:pPr algn="ctr">
                <a:buSzPct val="80000"/>
              </a:pPr>
              <a:r>
                <a:rPr lang="en-US" sz="2000" b="1" dirty="0" smtClean="0">
                  <a:solidFill>
                    <a:srgbClr val="FF00FF"/>
                  </a:solidFill>
                </a:rPr>
                <a:t>LEV</a:t>
              </a:r>
              <a:endParaRPr lang="en-US" sz="2000" b="1" dirty="0">
                <a:solidFill>
                  <a:srgbClr val="FF00FF"/>
                </a:solidFill>
              </a:endParaRPr>
            </a:p>
          </p:txBody>
        </p:sp>
        <p:sp>
          <p:nvSpPr>
            <p:cNvPr id="82" name="TextBox 81"/>
            <p:cNvSpPr txBox="1"/>
            <p:nvPr/>
          </p:nvSpPr>
          <p:spPr>
            <a:xfrm>
              <a:off x="5151896" y="5925920"/>
              <a:ext cx="1864613" cy="400110"/>
            </a:xfrm>
            <a:prstGeom prst="rect">
              <a:avLst/>
            </a:prstGeom>
            <a:noFill/>
          </p:spPr>
          <p:txBody>
            <a:bodyPr wrap="none" rtlCol="0">
              <a:spAutoFit/>
            </a:bodyPr>
            <a:lstStyle/>
            <a:p>
              <a:pPr algn="ctr">
                <a:buSzPct val="80000"/>
              </a:pPr>
              <a:r>
                <a:rPr lang="en-US" sz="2000" b="1" dirty="0" smtClean="0">
                  <a:solidFill>
                    <a:srgbClr val="009900"/>
                  </a:solidFill>
                </a:rPr>
                <a:t>Rs 2,400,000 (F)</a:t>
              </a:r>
              <a:endParaRPr lang="en-US" sz="2000" b="1" dirty="0">
                <a:solidFill>
                  <a:srgbClr val="009900"/>
                </a:solidFill>
              </a:endParaRPr>
            </a:p>
          </p:txBody>
        </p:sp>
      </p:grpSp>
      <p:sp>
        <p:nvSpPr>
          <p:cNvPr id="83" name="TextBox 82"/>
          <p:cNvSpPr txBox="1"/>
          <p:nvPr/>
        </p:nvSpPr>
        <p:spPr>
          <a:xfrm>
            <a:off x="4571605" y="4547903"/>
            <a:ext cx="2286395" cy="974626"/>
          </a:xfrm>
          <a:prstGeom prst="rect">
            <a:avLst/>
          </a:prstGeom>
          <a:noFill/>
        </p:spPr>
        <p:txBody>
          <a:bodyPr wrap="none" tIns="0" bIns="0" rtlCol="0">
            <a:spAutoFit/>
          </a:bodyPr>
          <a:lstStyle>
            <a:defPPr>
              <a:defRPr lang="en-US"/>
            </a:defPPr>
            <a:lvl1pPr algn="ctr">
              <a:lnSpc>
                <a:spcPts val="2000"/>
              </a:lnSpc>
              <a:buSzPct val="80000"/>
              <a:defRPr sz="2000" b="1"/>
            </a:lvl1pPr>
          </a:lstStyle>
          <a:p>
            <a:r>
              <a:rPr lang="en-US" b="0" dirty="0" smtClean="0"/>
              <a:t>190x80 man-days</a:t>
            </a:r>
            <a:endParaRPr lang="en-US" b="0" dirty="0"/>
          </a:p>
          <a:p>
            <a:pPr>
              <a:lnSpc>
                <a:spcPts val="1600"/>
              </a:lnSpc>
            </a:pPr>
            <a:r>
              <a:rPr lang="en-US" b="0" dirty="0"/>
              <a:t>x</a:t>
            </a:r>
          </a:p>
          <a:p>
            <a:r>
              <a:rPr lang="en-US" b="0" dirty="0" err="1"/>
              <a:t>Rs</a:t>
            </a:r>
            <a:r>
              <a:rPr lang="en-US" b="0" dirty="0"/>
              <a:t> </a:t>
            </a:r>
            <a:r>
              <a:rPr lang="en-US" b="0" dirty="0" smtClean="0"/>
              <a:t>500 </a:t>
            </a:r>
            <a:r>
              <a:rPr lang="en-US" b="0" dirty="0"/>
              <a:t>per </a:t>
            </a:r>
            <a:r>
              <a:rPr lang="en-US" b="0" dirty="0" smtClean="0"/>
              <a:t>man-day</a:t>
            </a:r>
          </a:p>
          <a:p>
            <a:r>
              <a:rPr lang="en-US" b="0" dirty="0" smtClean="0"/>
              <a:t>= Rs </a:t>
            </a:r>
            <a:r>
              <a:rPr lang="en-US" b="0" dirty="0"/>
              <a:t>7,600,000</a:t>
            </a:r>
          </a:p>
        </p:txBody>
      </p:sp>
    </p:spTree>
    <p:extLst>
      <p:ext uri="{BB962C8B-B14F-4D97-AF65-F5344CB8AC3E}">
        <p14:creationId xmlns:p14="http://schemas.microsoft.com/office/powerpoint/2010/main" val="3447073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7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8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7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1" grpId="0" animBg="1"/>
      <p:bldP spid="71" grpId="0"/>
      <p:bldP spid="72" grpId="0"/>
      <p:bldP spid="73" grpId="0"/>
      <p:bldP spid="8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46892"/>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What is Variance Analysis?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a:t>
            </a:fld>
            <a:endParaRPr lang="en-US" b="1" dirty="0">
              <a:solidFill>
                <a:prstClr val="black"/>
              </a:solidFill>
            </a:endParaRPr>
          </a:p>
        </p:txBody>
      </p:sp>
      <p:sp>
        <p:nvSpPr>
          <p:cNvPr id="9" name="TextBox 8"/>
          <p:cNvSpPr txBox="1"/>
          <p:nvPr/>
        </p:nvSpPr>
        <p:spPr>
          <a:xfrm>
            <a:off x="113271" y="963828"/>
            <a:ext cx="8906977" cy="3262432"/>
          </a:xfrm>
          <a:prstGeom prst="rect">
            <a:avLst/>
          </a:prstGeom>
          <a:noFill/>
        </p:spPr>
        <p:txBody>
          <a:bodyPr wrap="square" rtlCol="0">
            <a:spAutoFit/>
          </a:bodyPr>
          <a:lstStyle/>
          <a:p>
            <a:pPr>
              <a:spcBef>
                <a:spcPts val="1200"/>
              </a:spcBef>
              <a:buClr>
                <a:srgbClr val="FF0000"/>
              </a:buClr>
              <a:buSzPct val="65000"/>
            </a:pPr>
            <a:r>
              <a:rPr lang="en-US" sz="2800" dirty="0" smtClean="0">
                <a:solidFill>
                  <a:prstClr val="black"/>
                </a:solidFill>
              </a:rPr>
              <a:t>Variance Analysis is finding out the Variance as well as its root causes</a:t>
            </a:r>
          </a:p>
          <a:p>
            <a:pPr marL="234950" indent="-234950">
              <a:spcBef>
                <a:spcPts val="1200"/>
              </a:spcBef>
              <a:buClr>
                <a:srgbClr val="FF0000"/>
              </a:buClr>
              <a:buSzPct val="65000"/>
              <a:buFont typeface="Wingdings" pitchFamily="2" charset="2"/>
              <a:buChar char="§"/>
            </a:pPr>
            <a:r>
              <a:rPr lang="en-US" sz="2800" dirty="0" smtClean="0">
                <a:solidFill>
                  <a:prstClr val="black"/>
                </a:solidFill>
              </a:rPr>
              <a:t>In the previous example, the UNFAVOURABLE or NEGATIVE Variance of Rs 2 million may have been due to escalating prices of building material, particularly bricks, cement and steel, between the time of estimation and the period of execution</a:t>
            </a:r>
          </a:p>
        </p:txBody>
      </p:sp>
      <p:cxnSp>
        <p:nvCxnSpPr>
          <p:cNvPr id="6" name="Straight Connector 5"/>
          <p:cNvCxnSpPr/>
          <p:nvPr/>
        </p:nvCxnSpPr>
        <p:spPr>
          <a:xfrm>
            <a:off x="-13855" y="66821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38017806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58615"/>
            <a:ext cx="9089201" cy="762000"/>
          </a:xfrm>
        </p:spPr>
        <p:txBody>
          <a:bodyPr>
            <a:normAutofit/>
          </a:bodyPr>
          <a:lstStyle/>
          <a:p>
            <a:pPr algn="l"/>
            <a:r>
              <a:rPr lang="en-US" sz="3200" b="1" dirty="0">
                <a:solidFill>
                  <a:srgbClr val="FF0000"/>
                </a:solidFill>
                <a:effectLst>
                  <a:outerShdw blurRad="38100" dist="38100" dir="2700000" algn="tl">
                    <a:srgbClr val="000000">
                      <a:alpha val="43137"/>
                    </a:srgbClr>
                  </a:outerShdw>
                </a:effectLst>
              </a:rPr>
              <a:t> </a:t>
            </a:r>
            <a:r>
              <a:rPr lang="en-US" sz="3200" b="1" dirty="0" smtClean="0">
                <a:solidFill>
                  <a:srgbClr val="FF0000"/>
                </a:solidFill>
                <a:effectLst>
                  <a:outerShdw blurRad="38100" dist="38100" dir="2700000" algn="tl">
                    <a:srgbClr val="000000">
                      <a:alpha val="43137"/>
                    </a:srgbClr>
                  </a:outerShdw>
                </a:effectLst>
              </a:rPr>
              <a:t>‘Materiality’ in Variance Analysis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a:t>
            </a:fld>
            <a:endParaRPr lang="en-US" b="1" dirty="0">
              <a:solidFill>
                <a:prstClr val="black"/>
              </a:solidFill>
            </a:endParaRPr>
          </a:p>
        </p:txBody>
      </p:sp>
      <p:sp>
        <p:nvSpPr>
          <p:cNvPr id="9" name="TextBox 8"/>
          <p:cNvSpPr txBox="1"/>
          <p:nvPr/>
        </p:nvSpPr>
        <p:spPr>
          <a:xfrm>
            <a:off x="113271" y="963828"/>
            <a:ext cx="8906977" cy="5724644"/>
          </a:xfrm>
          <a:prstGeom prst="rect">
            <a:avLst/>
          </a:prstGeom>
          <a:noFill/>
        </p:spPr>
        <p:txBody>
          <a:bodyPr wrap="square" rtlCol="0">
            <a:spAutoFit/>
          </a:bodyPr>
          <a:lstStyle/>
          <a:p>
            <a:pPr>
              <a:spcBef>
                <a:spcPts val="1200"/>
              </a:spcBef>
              <a:buClr>
                <a:srgbClr val="FF0000"/>
              </a:buClr>
              <a:buSzPct val="65000"/>
            </a:pPr>
            <a:r>
              <a:rPr lang="en-US" sz="2800" dirty="0" smtClean="0">
                <a:solidFill>
                  <a:prstClr val="black"/>
                </a:solidFill>
              </a:rPr>
              <a:t>‘Materiality’ refers to the impact of Variance. When calculating Variances, materiality needs consideration</a:t>
            </a:r>
          </a:p>
          <a:p>
            <a:pPr marL="234950" indent="-234950">
              <a:spcBef>
                <a:spcPts val="1200"/>
              </a:spcBef>
              <a:buClr>
                <a:srgbClr val="FF0000"/>
              </a:buClr>
              <a:buSzPct val="65000"/>
              <a:buFont typeface="Wingdings" pitchFamily="2" charset="2"/>
              <a:buChar char="§"/>
            </a:pPr>
            <a:r>
              <a:rPr lang="en-US" sz="2800" dirty="0" smtClean="0">
                <a:solidFill>
                  <a:prstClr val="black"/>
                </a:solidFill>
              </a:rPr>
              <a:t>An Unfavourable Variance of </a:t>
            </a:r>
            <a:r>
              <a:rPr lang="en-US" sz="2800" dirty="0" err="1" smtClean="0">
                <a:solidFill>
                  <a:prstClr val="black"/>
                </a:solidFill>
              </a:rPr>
              <a:t>Rs</a:t>
            </a:r>
            <a:r>
              <a:rPr lang="en-US" sz="2800" dirty="0" smtClean="0">
                <a:solidFill>
                  <a:prstClr val="black"/>
                </a:solidFill>
              </a:rPr>
              <a:t> 1.00 on a brick planned at </a:t>
            </a:r>
            <a:r>
              <a:rPr lang="en-US" sz="2800" dirty="0" err="1" smtClean="0">
                <a:solidFill>
                  <a:prstClr val="black"/>
                </a:solidFill>
              </a:rPr>
              <a:t>Rs</a:t>
            </a:r>
            <a:r>
              <a:rPr lang="en-US" sz="2800" dirty="0" smtClean="0">
                <a:solidFill>
                  <a:prstClr val="black"/>
                </a:solidFill>
              </a:rPr>
              <a:t> 9.00 isn't a big deal if the quantity required is small but would add significantly to the material cost if the quantity required is for the entire house</a:t>
            </a:r>
          </a:p>
          <a:p>
            <a:pPr marL="234950" indent="-234950">
              <a:spcBef>
                <a:spcPts val="1200"/>
              </a:spcBef>
              <a:buClr>
                <a:srgbClr val="FF0000"/>
              </a:buClr>
              <a:buSzPct val="65000"/>
              <a:buFont typeface="Wingdings" pitchFamily="2" charset="2"/>
              <a:buChar char="§"/>
            </a:pPr>
            <a:r>
              <a:rPr lang="en-US" sz="2800" dirty="0" smtClean="0">
                <a:solidFill>
                  <a:prstClr val="black"/>
                </a:solidFill>
              </a:rPr>
              <a:t>A Favourable Variance of </a:t>
            </a:r>
            <a:r>
              <a:rPr lang="en-US" sz="2800" dirty="0" err="1" smtClean="0">
                <a:solidFill>
                  <a:prstClr val="black"/>
                </a:solidFill>
              </a:rPr>
              <a:t>Rs</a:t>
            </a:r>
            <a:r>
              <a:rPr lang="en-US" sz="2800" dirty="0" smtClean="0">
                <a:solidFill>
                  <a:prstClr val="black"/>
                </a:solidFill>
              </a:rPr>
              <a:t> 2,000 on a geyser is not significant but a </a:t>
            </a:r>
            <a:r>
              <a:rPr lang="en-US" sz="2800" dirty="0" err="1" smtClean="0">
                <a:solidFill>
                  <a:prstClr val="black"/>
                </a:solidFill>
              </a:rPr>
              <a:t>Rs</a:t>
            </a:r>
            <a:r>
              <a:rPr lang="en-US" sz="2800" dirty="0" smtClean="0">
                <a:solidFill>
                  <a:prstClr val="black"/>
                </a:solidFill>
              </a:rPr>
              <a:t> 10 Favourable Variance on a bag of cement is</a:t>
            </a:r>
          </a:p>
          <a:p>
            <a:pPr marL="234950" indent="-234950">
              <a:spcBef>
                <a:spcPts val="1200"/>
              </a:spcBef>
              <a:buClr>
                <a:srgbClr val="FF0000"/>
              </a:buClr>
              <a:buSzPct val="65000"/>
              <a:buFont typeface="Wingdings" pitchFamily="2" charset="2"/>
              <a:buChar char="§"/>
            </a:pPr>
            <a:r>
              <a:rPr lang="en-US" sz="2800" dirty="0" smtClean="0">
                <a:solidFill>
                  <a:prstClr val="black"/>
                </a:solidFill>
              </a:rPr>
              <a:t>Time spent on Variance Analysis should be proportional to the effect of the Variance on the Project Baselines; no need being penny wise</a:t>
            </a:r>
          </a:p>
        </p:txBody>
      </p:sp>
      <p:cxnSp>
        <p:nvCxnSpPr>
          <p:cNvPr id="6" name="Straight Connector 5"/>
          <p:cNvCxnSpPr/>
          <p:nvPr/>
        </p:nvCxnSpPr>
        <p:spPr>
          <a:xfrm>
            <a:off x="-13855" y="66821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1071994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58615"/>
            <a:ext cx="9089201" cy="762000"/>
          </a:xfrm>
        </p:spPr>
        <p:txBody>
          <a:bodyPr>
            <a:normAutofit/>
          </a:bodyPr>
          <a:lstStyle/>
          <a:p>
            <a:pPr algn="l"/>
            <a:r>
              <a:rPr lang="en-US" sz="3200" b="1" dirty="0">
                <a:solidFill>
                  <a:srgbClr val="FF0000"/>
                </a:solidFill>
                <a:effectLst>
                  <a:outerShdw blurRad="38100" dist="38100" dir="2700000" algn="tl">
                    <a:srgbClr val="000000">
                      <a:alpha val="43137"/>
                    </a:srgbClr>
                  </a:outerShdw>
                </a:effectLst>
              </a:rPr>
              <a:t> </a:t>
            </a:r>
            <a:r>
              <a:rPr lang="en-US" sz="3200" b="1" dirty="0" smtClean="0">
                <a:solidFill>
                  <a:srgbClr val="FF0000"/>
                </a:solidFill>
                <a:effectLst>
                  <a:outerShdw blurRad="38100" dist="38100" dir="2700000" algn="tl">
                    <a:srgbClr val="000000">
                      <a:alpha val="43137"/>
                    </a:srgbClr>
                  </a:outerShdw>
                </a:effectLst>
              </a:rPr>
              <a:t>Importance of Trends in Variance Analysis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5</a:t>
            </a:fld>
            <a:endParaRPr lang="en-US" b="1" dirty="0">
              <a:solidFill>
                <a:prstClr val="black"/>
              </a:solidFill>
            </a:endParaRPr>
          </a:p>
        </p:txBody>
      </p:sp>
      <p:sp>
        <p:nvSpPr>
          <p:cNvPr id="9" name="TextBox 8"/>
          <p:cNvSpPr txBox="1"/>
          <p:nvPr/>
        </p:nvSpPr>
        <p:spPr>
          <a:xfrm>
            <a:off x="113271" y="963828"/>
            <a:ext cx="8906977" cy="3262432"/>
          </a:xfrm>
          <a:prstGeom prst="rect">
            <a:avLst/>
          </a:prstGeom>
          <a:noFill/>
        </p:spPr>
        <p:txBody>
          <a:bodyPr wrap="square" rtlCol="0">
            <a:spAutoFit/>
          </a:bodyPr>
          <a:lstStyle/>
          <a:p>
            <a:pPr marL="234950" indent="-234950">
              <a:spcBef>
                <a:spcPts val="1200"/>
              </a:spcBef>
              <a:buClr>
                <a:srgbClr val="FF0000"/>
              </a:buClr>
              <a:buSzPct val="65000"/>
              <a:buFont typeface="Wingdings" pitchFamily="2" charset="2"/>
              <a:buChar char="§"/>
            </a:pPr>
            <a:r>
              <a:rPr lang="en-US" sz="2800" dirty="0" smtClean="0">
                <a:solidFill>
                  <a:prstClr val="black"/>
                </a:solidFill>
              </a:rPr>
              <a:t>Control actions based on Point-in-time (Singular) Variances need caution; Variance Trends over time yield enable better Control actions</a:t>
            </a:r>
          </a:p>
          <a:p>
            <a:pPr marL="234950" indent="-234950">
              <a:spcBef>
                <a:spcPts val="1200"/>
              </a:spcBef>
              <a:buClr>
                <a:srgbClr val="FF0000"/>
              </a:buClr>
              <a:buSzPct val="65000"/>
              <a:buFont typeface="Wingdings" pitchFamily="2" charset="2"/>
              <a:buChar char="§"/>
            </a:pPr>
            <a:r>
              <a:rPr lang="en-US" sz="2800" dirty="0" smtClean="0">
                <a:solidFill>
                  <a:prstClr val="black"/>
                </a:solidFill>
              </a:rPr>
              <a:t>A negative </a:t>
            </a:r>
            <a:r>
              <a:rPr lang="en-US" sz="2800" dirty="0">
                <a:solidFill>
                  <a:prstClr val="black"/>
                </a:solidFill>
              </a:rPr>
              <a:t>variance over time </a:t>
            </a:r>
            <a:r>
              <a:rPr lang="en-US" sz="2800" dirty="0" smtClean="0">
                <a:solidFill>
                  <a:prstClr val="black"/>
                </a:solidFill>
              </a:rPr>
              <a:t>of say </a:t>
            </a:r>
            <a:r>
              <a:rPr lang="en-US" sz="2800" dirty="0" err="1" smtClean="0">
                <a:solidFill>
                  <a:prstClr val="black"/>
                </a:solidFill>
              </a:rPr>
              <a:t>Rs</a:t>
            </a:r>
            <a:r>
              <a:rPr lang="en-US" sz="2800" dirty="0" smtClean="0">
                <a:solidFill>
                  <a:prstClr val="black"/>
                </a:solidFill>
              </a:rPr>
              <a:t> 9, 10, 11, 8 </a:t>
            </a:r>
            <a:r>
              <a:rPr lang="en-US" sz="2800" dirty="0">
                <a:solidFill>
                  <a:prstClr val="black"/>
                </a:solidFill>
              </a:rPr>
              <a:t>and </a:t>
            </a:r>
            <a:r>
              <a:rPr lang="en-US" sz="2800" dirty="0" smtClean="0">
                <a:solidFill>
                  <a:prstClr val="black"/>
                </a:solidFill>
              </a:rPr>
              <a:t>11 is indicative of a </a:t>
            </a:r>
            <a:r>
              <a:rPr lang="en-US" sz="2800" dirty="0">
                <a:solidFill>
                  <a:prstClr val="black"/>
                </a:solidFill>
              </a:rPr>
              <a:t>steady trend of increasing costs and, if large enough to be material, </a:t>
            </a:r>
            <a:r>
              <a:rPr lang="en-US" sz="2800" dirty="0" smtClean="0">
                <a:solidFill>
                  <a:prstClr val="black"/>
                </a:solidFill>
              </a:rPr>
              <a:t>merits investigation followed </a:t>
            </a:r>
            <a:r>
              <a:rPr lang="en-US" sz="2800" smtClean="0">
                <a:solidFill>
                  <a:prstClr val="black"/>
                </a:solidFill>
              </a:rPr>
              <a:t>by a suitable </a:t>
            </a:r>
            <a:r>
              <a:rPr lang="en-US" sz="2800" dirty="0" smtClean="0">
                <a:solidFill>
                  <a:prstClr val="black"/>
                </a:solidFill>
              </a:rPr>
              <a:t>Control action</a:t>
            </a:r>
          </a:p>
        </p:txBody>
      </p:sp>
      <p:cxnSp>
        <p:nvCxnSpPr>
          <p:cNvPr id="6" name="Straight Connector 5"/>
          <p:cNvCxnSpPr/>
          <p:nvPr/>
        </p:nvCxnSpPr>
        <p:spPr>
          <a:xfrm>
            <a:off x="-13855" y="66821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3952892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70338"/>
            <a:ext cx="9089201" cy="762000"/>
          </a:xfrm>
        </p:spPr>
        <p:txBody>
          <a:bodyPr>
            <a:normAutofit/>
          </a:bodyPr>
          <a:lstStyle/>
          <a:p>
            <a:pPr algn="l"/>
            <a:r>
              <a:rPr lang="en-US" sz="3200" b="1" dirty="0">
                <a:solidFill>
                  <a:srgbClr val="FF0000"/>
                </a:solidFill>
                <a:effectLst>
                  <a:outerShdw blurRad="38100" dist="38100" dir="2700000" algn="tl">
                    <a:srgbClr val="000000">
                      <a:alpha val="43137"/>
                    </a:srgbClr>
                  </a:outerShdw>
                </a:effectLst>
              </a:rPr>
              <a:t> </a:t>
            </a:r>
            <a:r>
              <a:rPr lang="en-US" sz="3200" b="1" dirty="0" smtClean="0">
                <a:solidFill>
                  <a:srgbClr val="FF0000"/>
                </a:solidFill>
                <a:effectLst>
                  <a:outerShdw blurRad="38100" dist="38100" dir="2700000" algn="tl">
                    <a:srgbClr val="000000">
                      <a:alpha val="43137"/>
                    </a:srgbClr>
                  </a:outerShdw>
                </a:effectLst>
              </a:rPr>
              <a:t>Types of Variance (High Level)</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6</a:t>
            </a:fld>
            <a:endParaRPr lang="en-US" b="1" dirty="0">
              <a:solidFill>
                <a:prstClr val="black"/>
              </a:solidFill>
            </a:endParaRPr>
          </a:p>
        </p:txBody>
      </p:sp>
      <p:sp>
        <p:nvSpPr>
          <p:cNvPr id="9" name="TextBox 8"/>
          <p:cNvSpPr txBox="1"/>
          <p:nvPr/>
        </p:nvSpPr>
        <p:spPr>
          <a:xfrm>
            <a:off x="113271" y="963828"/>
            <a:ext cx="8906977" cy="1692771"/>
          </a:xfrm>
          <a:prstGeom prst="rect">
            <a:avLst/>
          </a:prstGeom>
          <a:noFill/>
        </p:spPr>
        <p:txBody>
          <a:bodyPr wrap="square" rtlCol="0">
            <a:spAutoFit/>
          </a:bodyPr>
          <a:lstStyle/>
          <a:p>
            <a:pPr marL="514350" indent="-514350">
              <a:spcBef>
                <a:spcPts val="1200"/>
              </a:spcBef>
              <a:buClr>
                <a:prstClr val="black"/>
              </a:buClr>
              <a:buSzPct val="65000"/>
              <a:buFont typeface="+mj-lt"/>
              <a:buAutoNum type="alphaUcPeriod"/>
            </a:pPr>
            <a:r>
              <a:rPr lang="en-US" sz="2800" dirty="0" smtClean="0">
                <a:solidFill>
                  <a:prstClr val="black"/>
                </a:solidFill>
              </a:rPr>
              <a:t>Estimated to Planned</a:t>
            </a:r>
          </a:p>
          <a:p>
            <a:pPr marL="514350" indent="-514350">
              <a:spcBef>
                <a:spcPts val="1200"/>
              </a:spcBef>
              <a:buClr>
                <a:prstClr val="black"/>
              </a:buClr>
              <a:buSzPct val="65000"/>
              <a:buFont typeface="+mj-lt"/>
              <a:buAutoNum type="alphaUcPeriod"/>
            </a:pPr>
            <a:r>
              <a:rPr lang="en-US" sz="2800" dirty="0" smtClean="0">
                <a:solidFill>
                  <a:prstClr val="black"/>
                </a:solidFill>
              </a:rPr>
              <a:t>Planned to Actual</a:t>
            </a:r>
          </a:p>
          <a:p>
            <a:pPr marL="514350" indent="-514350">
              <a:spcBef>
                <a:spcPts val="1200"/>
              </a:spcBef>
              <a:buClr>
                <a:prstClr val="black"/>
              </a:buClr>
              <a:buSzPct val="65000"/>
              <a:buFont typeface="+mj-lt"/>
              <a:buAutoNum type="alphaUcPeriod"/>
            </a:pPr>
            <a:r>
              <a:rPr lang="en-US" sz="2800" dirty="0" smtClean="0">
                <a:solidFill>
                  <a:prstClr val="black"/>
                </a:solidFill>
              </a:rPr>
              <a:t>Estimated to Actual</a:t>
            </a:r>
          </a:p>
        </p:txBody>
      </p:sp>
      <p:cxnSp>
        <p:nvCxnSpPr>
          <p:cNvPr id="51" name="Straight Connector 50"/>
          <p:cNvCxnSpPr/>
          <p:nvPr/>
        </p:nvCxnSpPr>
        <p:spPr>
          <a:xfrm>
            <a:off x="-13855" y="66821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5"/>
          <p:cNvSpPr>
            <a:spLocks noGrp="1"/>
          </p:cNvSpPr>
          <p:nvPr>
            <p:ph type="ftr" sz="quarter" idx="11"/>
          </p:nvPr>
        </p:nvSpPr>
        <p:spPr/>
        <p:txBody>
          <a:bodyPr/>
          <a:lstStyle/>
          <a:p>
            <a:r>
              <a:rPr lang="en-US" smtClean="0"/>
              <a:t>MEhsanSaeed</a:t>
            </a:r>
            <a:endParaRPr lang="en-US"/>
          </a:p>
        </p:txBody>
      </p:sp>
      <p:graphicFrame>
        <p:nvGraphicFramePr>
          <p:cNvPr id="7" name="Diagram 6"/>
          <p:cNvGraphicFramePr/>
          <p:nvPr>
            <p:extLst>
              <p:ext uri="{D42A27DB-BD31-4B8C-83A1-F6EECF244321}">
                <p14:modId xmlns:p14="http://schemas.microsoft.com/office/powerpoint/2010/main" val="1130396961"/>
              </p:ext>
            </p:extLst>
          </p:nvPr>
        </p:nvGraphicFramePr>
        <p:xfrm>
          <a:off x="1524000" y="21082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706764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graphicEl>
                                              <a:dgm id="{FEDACEDC-AEE0-42C8-83CA-73544B46B390}"/>
                                            </p:graphicEl>
                                          </p:spTgt>
                                        </p:tgtEl>
                                        <p:attrNameLst>
                                          <p:attrName>style.visibility</p:attrName>
                                        </p:attrNameLst>
                                      </p:cBhvr>
                                      <p:to>
                                        <p:strVal val="visible"/>
                                      </p:to>
                                    </p:set>
                                    <p:animEffect transition="in" filter="wipe(left)">
                                      <p:cBhvr>
                                        <p:cTn id="7" dur="500"/>
                                        <p:tgtEl>
                                          <p:spTgt spid="7">
                                            <p:graphicEl>
                                              <a:dgm id="{FEDACEDC-AEE0-42C8-83CA-73544B46B390}"/>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graphicEl>
                                              <a:dgm id="{C366FF72-BCAE-47ED-B799-F501C0610AE2}"/>
                                            </p:graphicEl>
                                          </p:spTgt>
                                        </p:tgtEl>
                                        <p:attrNameLst>
                                          <p:attrName>style.visibility</p:attrName>
                                        </p:attrNameLst>
                                      </p:cBhvr>
                                      <p:to>
                                        <p:strVal val="visible"/>
                                      </p:to>
                                    </p:set>
                                    <p:animEffect transition="in" filter="wipe(left)">
                                      <p:cBhvr>
                                        <p:cTn id="11" dur="500"/>
                                        <p:tgtEl>
                                          <p:spTgt spid="7">
                                            <p:graphicEl>
                                              <a:dgm id="{C366FF72-BCAE-47ED-B799-F501C0610AE2}"/>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graphicEl>
                                              <a:dgm id="{55D27BAB-682E-4707-980A-6734C5F2971E}"/>
                                            </p:graphicEl>
                                          </p:spTgt>
                                        </p:tgtEl>
                                        <p:attrNameLst>
                                          <p:attrName>style.visibility</p:attrName>
                                        </p:attrNameLst>
                                      </p:cBhvr>
                                      <p:to>
                                        <p:strVal val="visible"/>
                                      </p:to>
                                    </p:set>
                                    <p:animEffect transition="in" filter="wipe(left)">
                                      <p:cBhvr>
                                        <p:cTn id="16" dur="500"/>
                                        <p:tgtEl>
                                          <p:spTgt spid="7">
                                            <p:graphicEl>
                                              <a:dgm id="{55D27BAB-682E-4707-980A-6734C5F2971E}"/>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
                                            <p:graphicEl>
                                              <a:dgm id="{E4399E78-74A0-4402-B0EC-83BC9225CC04}"/>
                                            </p:graphicEl>
                                          </p:spTgt>
                                        </p:tgtEl>
                                        <p:attrNameLst>
                                          <p:attrName>style.visibility</p:attrName>
                                        </p:attrNameLst>
                                      </p:cBhvr>
                                      <p:to>
                                        <p:strVal val="visible"/>
                                      </p:to>
                                    </p:set>
                                    <p:animEffect transition="in" filter="wipe(left)">
                                      <p:cBhvr>
                                        <p:cTn id="21" dur="500"/>
                                        <p:tgtEl>
                                          <p:spTgt spid="7">
                                            <p:graphicEl>
                                              <a:dgm id="{E4399E78-74A0-4402-B0EC-83BC9225CC0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70338"/>
            <a:ext cx="9089201" cy="762000"/>
          </a:xfrm>
        </p:spPr>
        <p:txBody>
          <a:bodyPr>
            <a:normAutofit/>
          </a:bodyPr>
          <a:lstStyle/>
          <a:p>
            <a:pPr algn="l"/>
            <a:r>
              <a:rPr lang="en-US" sz="3200" b="1" dirty="0">
                <a:solidFill>
                  <a:srgbClr val="FF0000"/>
                </a:solidFill>
                <a:effectLst>
                  <a:outerShdw blurRad="38100" dist="38100" dir="2700000" algn="tl">
                    <a:srgbClr val="000000">
                      <a:alpha val="43137"/>
                    </a:srgbClr>
                  </a:outerShdw>
                </a:effectLst>
              </a:rPr>
              <a:t> </a:t>
            </a:r>
            <a:r>
              <a:rPr lang="en-US" sz="3200" b="1" dirty="0" smtClean="0">
                <a:solidFill>
                  <a:srgbClr val="FF0000"/>
                </a:solidFill>
                <a:effectLst>
                  <a:outerShdw blurRad="38100" dist="38100" dir="2700000" algn="tl">
                    <a:srgbClr val="000000">
                      <a:alpha val="43137"/>
                    </a:srgbClr>
                  </a:outerShdw>
                </a:effectLst>
              </a:rPr>
              <a:t>A. Estimated to Planned Variance</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6821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7</a:t>
            </a:fld>
            <a:endParaRPr lang="en-US" b="1" dirty="0">
              <a:solidFill>
                <a:prstClr val="black"/>
              </a:solidFill>
            </a:endParaRPr>
          </a:p>
        </p:txBody>
      </p:sp>
      <p:sp>
        <p:nvSpPr>
          <p:cNvPr id="9" name="TextBox 8"/>
          <p:cNvSpPr txBox="1"/>
          <p:nvPr/>
        </p:nvSpPr>
        <p:spPr>
          <a:xfrm>
            <a:off x="113271" y="799706"/>
            <a:ext cx="8906977" cy="5355312"/>
          </a:xfrm>
          <a:prstGeom prst="rect">
            <a:avLst/>
          </a:prstGeom>
          <a:noFill/>
        </p:spPr>
        <p:txBody>
          <a:bodyPr wrap="square" rtlCol="0">
            <a:spAutoFit/>
          </a:bodyPr>
          <a:lstStyle/>
          <a:p>
            <a:pPr>
              <a:spcBef>
                <a:spcPts val="1200"/>
              </a:spcBef>
              <a:buClr>
                <a:srgbClr val="FF0000"/>
              </a:buClr>
              <a:buSzPct val="65000"/>
            </a:pPr>
            <a:r>
              <a:rPr lang="en-US" sz="2400" dirty="0" smtClean="0">
                <a:solidFill>
                  <a:prstClr val="black"/>
                </a:solidFill>
              </a:rPr>
              <a:t>Variance between what was Estimated for the Project, based on the estimation techniques or expert opinion, and what emerged upon Planning</a:t>
            </a:r>
          </a:p>
          <a:p>
            <a:pPr marL="280988" indent="-280988">
              <a:spcBef>
                <a:spcPts val="1200"/>
              </a:spcBef>
              <a:buClr>
                <a:srgbClr val="FF0000"/>
              </a:buClr>
              <a:buSzPct val="65000"/>
              <a:buFont typeface="Arial" panose="020B0604020202020204" pitchFamily="34" charset="0"/>
              <a:buChar char="•"/>
            </a:pPr>
            <a:r>
              <a:rPr lang="en-US" sz="2400" dirty="0" smtClean="0">
                <a:solidFill>
                  <a:prstClr val="black"/>
                </a:solidFill>
              </a:rPr>
              <a:t>Occurs in situations where </a:t>
            </a:r>
            <a:r>
              <a:rPr lang="en-US" sz="2400" dirty="0">
                <a:solidFill>
                  <a:prstClr val="black"/>
                </a:solidFill>
              </a:rPr>
              <a:t>projects are quoted based on best guesses and </a:t>
            </a:r>
            <a:r>
              <a:rPr lang="en-US" sz="2400" dirty="0" smtClean="0">
                <a:solidFill>
                  <a:prstClr val="black"/>
                </a:solidFill>
              </a:rPr>
              <a:t>ball park figures, by </a:t>
            </a:r>
            <a:r>
              <a:rPr lang="en-US" sz="2400" dirty="0">
                <a:solidFill>
                  <a:prstClr val="black"/>
                </a:solidFill>
              </a:rPr>
              <a:t>a group who will not actually </a:t>
            </a:r>
            <a:r>
              <a:rPr lang="en-US" sz="2400" dirty="0" smtClean="0">
                <a:solidFill>
                  <a:prstClr val="black"/>
                </a:solidFill>
              </a:rPr>
              <a:t>execute the </a:t>
            </a:r>
            <a:r>
              <a:rPr lang="en-US" sz="2400" dirty="0">
                <a:solidFill>
                  <a:prstClr val="black"/>
                </a:solidFill>
              </a:rPr>
              <a:t>work. </a:t>
            </a:r>
            <a:r>
              <a:rPr lang="en-US" sz="2400" dirty="0" smtClean="0">
                <a:solidFill>
                  <a:prstClr val="black"/>
                </a:solidFill>
              </a:rPr>
              <a:t> Detailed planning, however, results in different figures</a:t>
            </a:r>
          </a:p>
          <a:p>
            <a:pPr marL="280988" indent="-280988">
              <a:spcBef>
                <a:spcPts val="1200"/>
              </a:spcBef>
              <a:buClr>
                <a:srgbClr val="FF0000"/>
              </a:buClr>
              <a:buSzPct val="65000"/>
              <a:buFont typeface="Arial" panose="020B0604020202020204" pitchFamily="34" charset="0"/>
              <a:buChar char="•"/>
            </a:pPr>
            <a:r>
              <a:rPr lang="en-US" sz="2400" dirty="0" smtClean="0">
                <a:solidFill>
                  <a:prstClr val="black"/>
                </a:solidFill>
              </a:rPr>
              <a:t>Reasons for such a Variance: new processes, technology, laws, taxes etc introduced since the initial estimates, or a flawed </a:t>
            </a:r>
            <a:r>
              <a:rPr lang="en-US" sz="2400" dirty="0">
                <a:solidFill>
                  <a:prstClr val="black"/>
                </a:solidFill>
              </a:rPr>
              <a:t>estimate, or excessive delay between </a:t>
            </a:r>
            <a:r>
              <a:rPr lang="en-US" sz="2400" dirty="0" smtClean="0">
                <a:solidFill>
                  <a:prstClr val="black"/>
                </a:solidFill>
              </a:rPr>
              <a:t>initiation &amp; planning</a:t>
            </a:r>
          </a:p>
          <a:p>
            <a:pPr marL="280988" indent="-280988">
              <a:spcBef>
                <a:spcPts val="1200"/>
              </a:spcBef>
              <a:buClr>
                <a:srgbClr val="FF0000"/>
              </a:buClr>
              <a:buSzPct val="65000"/>
              <a:buFont typeface="Arial" panose="020B0604020202020204" pitchFamily="34" charset="0"/>
              <a:buChar char="•"/>
            </a:pPr>
            <a:r>
              <a:rPr lang="en-US" sz="2400" dirty="0" smtClean="0">
                <a:solidFill>
                  <a:prstClr val="black"/>
                </a:solidFill>
              </a:rPr>
              <a:t>If </a:t>
            </a:r>
            <a:r>
              <a:rPr lang="en-US" sz="2400" dirty="0">
                <a:solidFill>
                  <a:prstClr val="black"/>
                </a:solidFill>
              </a:rPr>
              <a:t>the </a:t>
            </a:r>
            <a:r>
              <a:rPr lang="en-US" sz="2400" dirty="0" smtClean="0">
                <a:solidFill>
                  <a:prstClr val="black"/>
                </a:solidFill>
              </a:rPr>
              <a:t>variance is significantly Unfavourable, the whole Business Case or the Feasibility Study for the Project would need review, or the Project might be shelved</a:t>
            </a:r>
          </a:p>
        </p:txBody>
      </p:sp>
      <p:sp>
        <p:nvSpPr>
          <p:cNvPr id="5" name="Footer Placeholder 4"/>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2958215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76200"/>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B. Planned to Actual Variance</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8</a:t>
            </a:fld>
            <a:endParaRPr lang="en-US" b="1" dirty="0">
              <a:solidFill>
                <a:prstClr val="black"/>
              </a:solidFill>
            </a:endParaRPr>
          </a:p>
        </p:txBody>
      </p:sp>
      <p:sp>
        <p:nvSpPr>
          <p:cNvPr id="9" name="TextBox 8"/>
          <p:cNvSpPr txBox="1"/>
          <p:nvPr/>
        </p:nvSpPr>
        <p:spPr>
          <a:xfrm>
            <a:off x="113271" y="963828"/>
            <a:ext cx="8906977" cy="4770537"/>
          </a:xfrm>
          <a:prstGeom prst="rect">
            <a:avLst/>
          </a:prstGeom>
          <a:noFill/>
        </p:spPr>
        <p:txBody>
          <a:bodyPr wrap="square" rtlCol="0">
            <a:spAutoFit/>
          </a:bodyPr>
          <a:lstStyle/>
          <a:p>
            <a:pPr>
              <a:spcBef>
                <a:spcPts val="1200"/>
              </a:spcBef>
              <a:buClr>
                <a:srgbClr val="FF0000"/>
              </a:buClr>
              <a:buSzPct val="65000"/>
            </a:pPr>
            <a:r>
              <a:rPr lang="en-US" sz="2400" dirty="0" smtClean="0">
                <a:solidFill>
                  <a:prstClr val="black"/>
                </a:solidFill>
              </a:rPr>
              <a:t>Variance between what was Planned for the Project and how it is actually working out</a:t>
            </a:r>
          </a:p>
          <a:p>
            <a:pPr marL="280988" indent="-280988">
              <a:spcBef>
                <a:spcPts val="1200"/>
              </a:spcBef>
              <a:buClr>
                <a:srgbClr val="FF0000"/>
              </a:buClr>
              <a:buSzPct val="65000"/>
              <a:buFont typeface="Arial" panose="020B0604020202020204" pitchFamily="34" charset="0"/>
              <a:buChar char="•"/>
            </a:pPr>
            <a:r>
              <a:rPr lang="en-US" sz="2400" dirty="0">
                <a:solidFill>
                  <a:prstClr val="black"/>
                </a:solidFill>
              </a:rPr>
              <a:t>Yields </a:t>
            </a:r>
            <a:r>
              <a:rPr lang="en-US" sz="2400" dirty="0" smtClean="0">
                <a:solidFill>
                  <a:prstClr val="black"/>
                </a:solidFill>
              </a:rPr>
              <a:t>Progress </a:t>
            </a:r>
            <a:r>
              <a:rPr lang="en-US" sz="2400" dirty="0">
                <a:solidFill>
                  <a:prstClr val="black"/>
                </a:solidFill>
              </a:rPr>
              <a:t>of the </a:t>
            </a:r>
            <a:r>
              <a:rPr lang="en-US" sz="2400" dirty="0" smtClean="0">
                <a:solidFill>
                  <a:prstClr val="black"/>
                </a:solidFill>
              </a:rPr>
              <a:t>Project</a:t>
            </a:r>
          </a:p>
          <a:p>
            <a:pPr marL="280988" indent="-280988">
              <a:spcBef>
                <a:spcPts val="1200"/>
              </a:spcBef>
              <a:buClr>
                <a:srgbClr val="FF0000"/>
              </a:buClr>
              <a:buSzPct val="65000"/>
              <a:buFont typeface="Arial" panose="020B0604020202020204" pitchFamily="34" charset="0"/>
              <a:buChar char="•"/>
            </a:pPr>
            <a:r>
              <a:rPr lang="en-US" sz="2400" dirty="0" smtClean="0">
                <a:solidFill>
                  <a:prstClr val="black"/>
                </a:solidFill>
              </a:rPr>
              <a:t>Most widely used in Project Management as EVM and various types of Variance Analyses like Material Rate &amp; Usage Variance, Labour Rate &amp; Efficiency Variance etc</a:t>
            </a:r>
          </a:p>
          <a:p>
            <a:pPr marL="280988" indent="-280988">
              <a:spcBef>
                <a:spcPts val="1200"/>
              </a:spcBef>
              <a:buClr>
                <a:srgbClr val="FF0000"/>
              </a:buClr>
              <a:buSzPct val="65000"/>
              <a:buFont typeface="Arial" panose="020B0604020202020204" pitchFamily="34" charset="0"/>
              <a:buChar char="•"/>
            </a:pPr>
            <a:r>
              <a:rPr lang="en-US" sz="2400" dirty="0" smtClean="0">
                <a:solidFill>
                  <a:prstClr val="black"/>
                </a:solidFill>
              </a:rPr>
              <a:t>Reasons for such a Variance: change in material and labour costs, taxes, force majeure, scope creep, progressive elaboration etc</a:t>
            </a:r>
          </a:p>
          <a:p>
            <a:pPr marL="280988" indent="-280988">
              <a:spcBef>
                <a:spcPts val="1200"/>
              </a:spcBef>
              <a:buClr>
                <a:srgbClr val="FF0000"/>
              </a:buClr>
              <a:buSzPct val="65000"/>
              <a:buFont typeface="Arial" panose="020B0604020202020204" pitchFamily="34" charset="0"/>
              <a:buChar char="•"/>
            </a:pPr>
            <a:r>
              <a:rPr lang="en-US" sz="2400" dirty="0" smtClean="0">
                <a:solidFill>
                  <a:prstClr val="black"/>
                </a:solidFill>
              </a:rPr>
              <a:t>If </a:t>
            </a:r>
            <a:r>
              <a:rPr lang="en-US" sz="2400" dirty="0">
                <a:solidFill>
                  <a:prstClr val="black"/>
                </a:solidFill>
              </a:rPr>
              <a:t>the </a:t>
            </a:r>
            <a:r>
              <a:rPr lang="en-US" sz="2400" dirty="0" smtClean="0">
                <a:solidFill>
                  <a:prstClr val="black"/>
                </a:solidFill>
              </a:rPr>
              <a:t>variance is significantly Unfavourable, the situation is controlled through Preventive </a:t>
            </a:r>
            <a:r>
              <a:rPr lang="en-US" sz="2400" dirty="0">
                <a:solidFill>
                  <a:prstClr val="black"/>
                </a:solidFill>
              </a:rPr>
              <a:t>or Corrective </a:t>
            </a:r>
            <a:r>
              <a:rPr lang="en-US" sz="2400" dirty="0" smtClean="0">
                <a:solidFill>
                  <a:prstClr val="black"/>
                </a:solidFill>
              </a:rPr>
              <a:t>Actions, </a:t>
            </a:r>
            <a:r>
              <a:rPr lang="en-US" sz="2400" dirty="0">
                <a:solidFill>
                  <a:prstClr val="black"/>
                </a:solidFill>
              </a:rPr>
              <a:t>or Defect Repair</a:t>
            </a:r>
            <a:endParaRPr lang="en-US" sz="2400" dirty="0" smtClean="0">
              <a:solidFill>
                <a:prstClr val="black"/>
              </a:solidFill>
            </a:endParaRPr>
          </a:p>
        </p:txBody>
      </p:sp>
      <p:cxnSp>
        <p:nvCxnSpPr>
          <p:cNvPr id="6" name="Straight Connector 5"/>
          <p:cNvCxnSpPr/>
          <p:nvPr/>
        </p:nvCxnSpPr>
        <p:spPr>
          <a:xfrm>
            <a:off x="-13855" y="66821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14198753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05507"/>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C. Estimated to Actual Variance</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9</a:t>
            </a:fld>
            <a:endParaRPr lang="en-US" b="1" dirty="0">
              <a:solidFill>
                <a:prstClr val="black"/>
              </a:solidFill>
            </a:endParaRPr>
          </a:p>
        </p:txBody>
      </p:sp>
      <p:sp>
        <p:nvSpPr>
          <p:cNvPr id="9" name="TextBox 8"/>
          <p:cNvSpPr txBox="1"/>
          <p:nvPr/>
        </p:nvSpPr>
        <p:spPr>
          <a:xfrm>
            <a:off x="113271" y="963828"/>
            <a:ext cx="8906977" cy="3354765"/>
          </a:xfrm>
          <a:prstGeom prst="rect">
            <a:avLst/>
          </a:prstGeom>
          <a:noFill/>
        </p:spPr>
        <p:txBody>
          <a:bodyPr wrap="square" rtlCol="0">
            <a:spAutoFit/>
          </a:bodyPr>
          <a:lstStyle/>
          <a:p>
            <a:pPr>
              <a:spcBef>
                <a:spcPts val="1200"/>
              </a:spcBef>
              <a:buClr>
                <a:srgbClr val="FF0000"/>
              </a:buClr>
              <a:buSzPct val="65000"/>
            </a:pPr>
            <a:r>
              <a:rPr lang="en-US" sz="2400" dirty="0" smtClean="0">
                <a:solidFill>
                  <a:prstClr val="black"/>
                </a:solidFill>
              </a:rPr>
              <a:t>Variance between what was Estimated for the Project and how it is actually working out</a:t>
            </a:r>
          </a:p>
          <a:p>
            <a:pPr marL="280988" indent="-280988">
              <a:spcBef>
                <a:spcPts val="1200"/>
              </a:spcBef>
              <a:buClr>
                <a:srgbClr val="FF0000"/>
              </a:buClr>
              <a:buSzPct val="65000"/>
              <a:buFont typeface="Arial" panose="020B0604020202020204" pitchFamily="34" charset="0"/>
              <a:buChar char="•"/>
            </a:pPr>
            <a:r>
              <a:rPr lang="en-US" sz="2400" dirty="0" smtClean="0">
                <a:solidFill>
                  <a:prstClr val="black"/>
                </a:solidFill>
              </a:rPr>
              <a:t>Applies to Projects which are started intuitively, without a plan or relying mostly on the Business Case or Feasibility Study </a:t>
            </a:r>
          </a:p>
          <a:p>
            <a:pPr marL="280988" indent="-280988">
              <a:spcBef>
                <a:spcPts val="1200"/>
              </a:spcBef>
              <a:buClr>
                <a:srgbClr val="FF0000"/>
              </a:buClr>
              <a:buSzPct val="65000"/>
              <a:buFont typeface="Arial" panose="020B0604020202020204" pitchFamily="34" charset="0"/>
              <a:buChar char="•"/>
            </a:pPr>
            <a:r>
              <a:rPr lang="en-US" sz="2400" dirty="0" smtClean="0">
                <a:solidFill>
                  <a:prstClr val="black"/>
                </a:solidFill>
              </a:rPr>
              <a:t>Also applies to Procurement Contracts where Bids differ significantly from the Quotations; if so, the corrective action may warrant change of vendors</a:t>
            </a:r>
            <a:r>
              <a:rPr lang="en-US" sz="2400" dirty="0">
                <a:solidFill>
                  <a:prstClr val="black"/>
                </a:solidFill>
              </a:rPr>
              <a:t>, processes, materials, contractual stipulations, etc.</a:t>
            </a:r>
            <a:endParaRPr lang="en-US" sz="2400" dirty="0" smtClean="0">
              <a:solidFill>
                <a:prstClr val="black"/>
              </a:solidFill>
            </a:endParaRPr>
          </a:p>
        </p:txBody>
      </p:sp>
      <p:cxnSp>
        <p:nvCxnSpPr>
          <p:cNvPr id="6" name="Straight Connector 5"/>
          <p:cNvCxnSpPr/>
          <p:nvPr/>
        </p:nvCxnSpPr>
        <p:spPr>
          <a:xfrm>
            <a:off x="-13855" y="66821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p:txBody>
          <a:bodyPr/>
          <a:lstStyle/>
          <a:p>
            <a:r>
              <a:rPr lang="en-US" smtClean="0"/>
              <a:t>MEhsanSaeed</a:t>
            </a:r>
            <a:endParaRPr lang="en-US"/>
          </a:p>
        </p:txBody>
      </p:sp>
    </p:spTree>
    <p:extLst>
      <p:ext uri="{BB962C8B-B14F-4D97-AF65-F5344CB8AC3E}">
        <p14:creationId xmlns:p14="http://schemas.microsoft.com/office/powerpoint/2010/main" val="4283763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8594</TotalTime>
  <Words>3125</Words>
  <Application>Microsoft Office PowerPoint</Application>
  <PresentationFormat>On-screen Show (4:3)</PresentationFormat>
  <Paragraphs>546</Paragraphs>
  <Slides>27</Slides>
  <Notes>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Wingdings</vt:lpstr>
      <vt:lpstr>Office Theme</vt:lpstr>
      <vt:lpstr>Variance Analysis</vt:lpstr>
      <vt:lpstr> What is Variance?</vt:lpstr>
      <vt:lpstr> What is Variance Analysis?</vt:lpstr>
      <vt:lpstr> ‘Materiality’ in Variance Analysis</vt:lpstr>
      <vt:lpstr> Importance of Trends in Variance Analysis</vt:lpstr>
      <vt:lpstr> Types of Variance (High Level)</vt:lpstr>
      <vt:lpstr> A. Estimated to Planned Variance</vt:lpstr>
      <vt:lpstr> B. Planned to Actual Variance</vt:lpstr>
      <vt:lpstr> C. Estimated to Actual Variance</vt:lpstr>
      <vt:lpstr> Types of Variance (High Level)</vt:lpstr>
      <vt:lpstr>Variance Analysis of Changes in Direct Material &amp; Labour Costs on Project</vt:lpstr>
      <vt:lpstr>Direct Costs</vt:lpstr>
      <vt:lpstr>Variance Analysis of Changes in Rates and Quantities … 1/3</vt:lpstr>
      <vt:lpstr>Variance Analysis of Changes in Rates and Quantities … 2/3</vt:lpstr>
      <vt:lpstr>Variance Analysis of Changes in Rates and Quantities … 3/3</vt:lpstr>
      <vt:lpstr> Basic Definitions … 1/2</vt:lpstr>
      <vt:lpstr> Basic Definitions … 2/2</vt:lpstr>
      <vt:lpstr> Working out Standard Quantity (SQ) … 1/2</vt:lpstr>
      <vt:lpstr> Working out Standard Quantity (SQ) … 2/2</vt:lpstr>
      <vt:lpstr>Variance Analysis – Material Rate Variance (MRV)</vt:lpstr>
      <vt:lpstr>Variance Analysis – Material Usage Variance (MUV)</vt:lpstr>
      <vt:lpstr>Variance Analysis – Combining MRV &amp; MUV - General Template</vt:lpstr>
      <vt:lpstr>Variance Analysis (Material) – Simplest Case – considering the Material Used and Material Purchased</vt:lpstr>
      <vt:lpstr>Variance Analysis (Material) – considering the Material Purchased, Material Used &amp; Material Unused</vt:lpstr>
      <vt:lpstr>Variance Analysis (Material) – considering the Material Held in Stock, Material Purchased, Material Used &amp; Material Unused … 1/2</vt:lpstr>
      <vt:lpstr>Variance Analysis (Material) – considering the Material Held in Stock, Material Purchased, Material Used &amp; Material Unused … 1/2</vt:lpstr>
      <vt:lpstr>Variance Analysis (Labour)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1153</cp:revision>
  <cp:lastPrinted>2014-09-05T12:27:57Z</cp:lastPrinted>
  <dcterms:created xsi:type="dcterms:W3CDTF">2006-08-16T00:00:00Z</dcterms:created>
  <dcterms:modified xsi:type="dcterms:W3CDTF">2016-01-31T07:40:18Z</dcterms:modified>
</cp:coreProperties>
</file>